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8"/>
  </p:notesMasterIdLst>
  <p:sldIdLst>
    <p:sldId id="256" r:id="rId2"/>
    <p:sldId id="257" r:id="rId3"/>
    <p:sldId id="258" r:id="rId4"/>
    <p:sldId id="260" r:id="rId5"/>
    <p:sldId id="261" r:id="rId6"/>
    <p:sldId id="262" r:id="rId7"/>
    <p:sldId id="285" r:id="rId8"/>
    <p:sldId id="283" r:id="rId9"/>
    <p:sldId id="263" r:id="rId10"/>
    <p:sldId id="275" r:id="rId11"/>
    <p:sldId id="276" r:id="rId12"/>
    <p:sldId id="286" r:id="rId13"/>
    <p:sldId id="288" r:id="rId14"/>
    <p:sldId id="264" r:id="rId15"/>
    <p:sldId id="307" r:id="rId16"/>
    <p:sldId id="278" r:id="rId17"/>
    <p:sldId id="306" r:id="rId18"/>
    <p:sldId id="265" r:id="rId19"/>
    <p:sldId id="309" r:id="rId20"/>
    <p:sldId id="310" r:id="rId21"/>
    <p:sldId id="289" r:id="rId22"/>
    <p:sldId id="280" r:id="rId23"/>
    <p:sldId id="305" r:id="rId24"/>
    <p:sldId id="290" r:id="rId25"/>
    <p:sldId id="294" r:id="rId26"/>
    <p:sldId id="311" r:id="rId27"/>
    <p:sldId id="267" r:id="rId28"/>
    <p:sldId id="268" r:id="rId29"/>
    <p:sldId id="269" r:id="rId30"/>
    <p:sldId id="291" r:id="rId31"/>
    <p:sldId id="292" r:id="rId32"/>
    <p:sldId id="282" r:id="rId33"/>
    <p:sldId id="293" r:id="rId34"/>
    <p:sldId id="272" r:id="rId35"/>
    <p:sldId id="273" r:id="rId36"/>
    <p:sldId id="27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485" autoAdjust="0"/>
    <p:restoredTop sz="94660"/>
  </p:normalViewPr>
  <p:slideViewPr>
    <p:cSldViewPr>
      <p:cViewPr varScale="1">
        <p:scale>
          <a:sx n="68" d="100"/>
          <a:sy n="68" d="100"/>
        </p:scale>
        <p:origin x="780" y="72"/>
      </p:cViewPr>
      <p:guideLst>
        <p:guide orient="horz" pos="2160"/>
        <p:guide pos="2880"/>
      </p:guideLst>
    </p:cSldViewPr>
  </p:slideViewPr>
  <p:notesTextViewPr>
    <p:cViewPr>
      <p:scale>
        <a:sx n="1" d="1"/>
        <a:sy n="1" d="1"/>
      </p:scale>
      <p:origin x="0" y="0"/>
    </p:cViewPr>
  </p:notesTextViewPr>
  <p:sorterViewPr>
    <p:cViewPr>
      <p:scale>
        <a:sx n="100" d="100"/>
        <a:sy n="100" d="100"/>
      </p:scale>
      <p:origin x="0" y="57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2BD48F-978B-484D-A775-D20C7A2AD27F}" type="datetimeFigureOut">
              <a:rPr lang="en-US" smtClean="0"/>
              <a:pPr/>
              <a:t>7/11/2022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6B0EC7-5DF1-46EF-9D15-4961B0D6BDFE}" type="slidenum">
              <a:rPr lang="en-US" smtClean="0"/>
              <a:pPr/>
              <a:t>‹#›</a:t>
            </a:fld>
            <a:endParaRPr lang="en-US"/>
          </a:p>
        </p:txBody>
      </p:sp>
    </p:spTree>
    <p:extLst>
      <p:ext uri="{BB962C8B-B14F-4D97-AF65-F5344CB8AC3E}">
        <p14:creationId xmlns:p14="http://schemas.microsoft.com/office/powerpoint/2010/main" val="337342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B0EC7-5DF1-46EF-9D15-4961B0D6BDFE}" type="slidenum">
              <a:rPr lang="en-US" smtClean="0"/>
              <a:pPr/>
              <a:t>1</a:t>
            </a:fld>
            <a:endParaRPr lang="en-US"/>
          </a:p>
        </p:txBody>
      </p:sp>
    </p:spTree>
    <p:extLst>
      <p:ext uri="{BB962C8B-B14F-4D97-AF65-F5344CB8AC3E}">
        <p14:creationId xmlns:p14="http://schemas.microsoft.com/office/powerpoint/2010/main" val="3874557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E09A3D9-490B-4AA3-BE7F-9B61A6BF2836}" type="datetimeFigureOut">
              <a:rPr lang="en-US" smtClean="0"/>
              <a:pPr/>
              <a:t>7/11/2022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8CF7266-17CB-444F-B8CB-0017971CD5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09A3D9-490B-4AA3-BE7F-9B61A6BF2836}" type="datetimeFigureOut">
              <a:rPr lang="en-US" smtClean="0"/>
              <a:pPr/>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F7266-17CB-444F-B8CB-0017971CD5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09A3D9-490B-4AA3-BE7F-9B61A6BF2836}" type="datetimeFigureOut">
              <a:rPr lang="en-US" smtClean="0"/>
              <a:pPr/>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F7266-17CB-444F-B8CB-0017971CD5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09A3D9-490B-4AA3-BE7F-9B61A6BF2836}" type="datetimeFigureOut">
              <a:rPr lang="en-US" smtClean="0"/>
              <a:pPr/>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F7266-17CB-444F-B8CB-0017971CD51C}"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E09A3D9-490B-4AA3-BE7F-9B61A6BF2836}" type="datetimeFigureOut">
              <a:rPr lang="en-US" smtClean="0"/>
              <a:pPr/>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F7266-17CB-444F-B8CB-0017971CD51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E09A3D9-490B-4AA3-BE7F-9B61A6BF2836}" type="datetimeFigureOut">
              <a:rPr lang="en-US" smtClean="0"/>
              <a:pPr/>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F7266-17CB-444F-B8CB-0017971CD51C}"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E09A3D9-490B-4AA3-BE7F-9B61A6BF2836}" type="datetimeFigureOut">
              <a:rPr lang="en-US" smtClean="0"/>
              <a:pPr/>
              <a:t>7/11/2022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CF7266-17CB-444F-B8CB-0017971CD5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09A3D9-490B-4AA3-BE7F-9B61A6BF2836}" type="datetimeFigureOut">
              <a:rPr lang="en-US" smtClean="0"/>
              <a:pPr/>
              <a:t>7/11/2022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CF7266-17CB-444F-B8CB-0017971CD51C}"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9A3D9-490B-4AA3-BE7F-9B61A6BF2836}" type="datetimeFigureOut">
              <a:rPr lang="en-US" smtClean="0"/>
              <a:pPr/>
              <a:t>7/11/2022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CF7266-17CB-444F-B8CB-0017971CD5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E09A3D9-490B-4AA3-BE7F-9B61A6BF2836}" type="datetimeFigureOut">
              <a:rPr lang="en-US" smtClean="0"/>
              <a:pPr/>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F7266-17CB-444F-B8CB-0017971CD5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E09A3D9-490B-4AA3-BE7F-9B61A6BF2836}" type="datetimeFigureOut">
              <a:rPr lang="en-US" smtClean="0"/>
              <a:pPr/>
              <a:t>7/11/2022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8CF7266-17CB-444F-B8CB-0017971CD51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E09A3D9-490B-4AA3-BE7F-9B61A6BF2836}" type="datetimeFigureOut">
              <a:rPr lang="en-US" smtClean="0"/>
              <a:pPr/>
              <a:t>7/11/2022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8CF7266-17CB-444F-B8CB-0017971CD5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hyperlink" Target="VID-20171022-WA0027.mp4"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3.gif"/><Relationship Id="rId5" Type="http://schemas.openxmlformats.org/officeDocument/2006/relationships/image" Target="../media/image62.gif"/><Relationship Id="rId4" Type="http://schemas.openxmlformats.org/officeDocument/2006/relationships/image" Target="../media/image61.jpeg"/></Relationships>
</file>

<file path=ppt/slides/_rels/slide2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562100" y="0"/>
            <a:ext cx="381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5486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419100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19250" y="4191000"/>
            <a:ext cx="18859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4191000"/>
            <a:ext cx="1411721" cy="1295400"/>
          </a:xfrm>
          <a:prstGeom prst="rect">
            <a:avLst/>
          </a:prstGeom>
        </p:spPr>
      </p:pic>
      <p:pic>
        <p:nvPicPr>
          <p:cNvPr id="14"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4191000"/>
            <a:ext cx="1905000" cy="129540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304800"/>
            <a:ext cx="2819400" cy="609600"/>
          </a:xfrm>
          <a:prstGeom prst="rect">
            <a:avLst/>
          </a:prstGeom>
        </p:spPr>
      </p:pic>
      <p:sp>
        <p:nvSpPr>
          <p:cNvPr id="18" name="Title 1"/>
          <p:cNvSpPr txBox="1">
            <a:spLocks/>
          </p:cNvSpPr>
          <p:nvPr/>
        </p:nvSpPr>
        <p:spPr>
          <a:xfrm>
            <a:off x="3962400" y="3581400"/>
            <a:ext cx="411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a:t>Tibrewala Electronics Ltd – An overview</a:t>
            </a:r>
          </a:p>
        </p:txBody>
      </p:sp>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5200" y="4215020"/>
            <a:ext cx="1319778" cy="127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352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pic>
        <p:nvPicPr>
          <p:cNvPr id="9" name="Picture 2" descr="D:\pictures\Nikon\Factory\DSC_0003.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838200" y="838200"/>
            <a:ext cx="7467600" cy="4978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324600" y="5943600"/>
            <a:ext cx="1702389" cy="369332"/>
          </a:xfrm>
          <a:prstGeom prst="rect">
            <a:avLst/>
          </a:prstGeom>
          <a:noFill/>
        </p:spPr>
        <p:txBody>
          <a:bodyPr wrap="none" rtlCol="0">
            <a:spAutoFit/>
          </a:bodyPr>
          <a:lstStyle/>
          <a:p>
            <a:r>
              <a:rPr lang="en-US" i="1" dirty="0"/>
              <a:t>Slitting Machine</a:t>
            </a:r>
          </a:p>
        </p:txBody>
      </p:sp>
    </p:spTree>
    <p:extLst>
      <p:ext uri="{BB962C8B-B14F-4D97-AF65-F5344CB8AC3E}">
        <p14:creationId xmlns:p14="http://schemas.microsoft.com/office/powerpoint/2010/main" val="324505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pic>
        <p:nvPicPr>
          <p:cNvPr id="7" name="Picture 2" descr="D:\pictures\Nikon\Factory\DSC_0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914400"/>
            <a:ext cx="7543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22687" y="6046573"/>
            <a:ext cx="4419599" cy="369332"/>
          </a:xfrm>
          <a:prstGeom prst="rect">
            <a:avLst/>
          </a:prstGeom>
          <a:noFill/>
        </p:spPr>
        <p:txBody>
          <a:bodyPr wrap="square" rtlCol="0">
            <a:spAutoFit/>
          </a:bodyPr>
          <a:lstStyle/>
          <a:p>
            <a:r>
              <a:rPr lang="en-US" i="1" dirty="0"/>
              <a:t>World class MPP Film Slitting Machine</a:t>
            </a:r>
          </a:p>
        </p:txBody>
      </p:sp>
    </p:spTree>
    <p:extLst>
      <p:ext uri="{BB962C8B-B14F-4D97-AF65-F5344CB8AC3E}">
        <p14:creationId xmlns:p14="http://schemas.microsoft.com/office/powerpoint/2010/main" val="3602103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7" name="TextBox 6"/>
          <p:cNvSpPr txBox="1"/>
          <p:nvPr/>
        </p:nvSpPr>
        <p:spPr>
          <a:xfrm>
            <a:off x="5867400" y="6412468"/>
            <a:ext cx="3418897" cy="369332"/>
          </a:xfrm>
          <a:prstGeom prst="rect">
            <a:avLst/>
          </a:prstGeom>
          <a:noFill/>
        </p:spPr>
        <p:txBody>
          <a:bodyPr wrap="square" rtlCol="0">
            <a:spAutoFit/>
          </a:bodyPr>
          <a:lstStyle/>
          <a:p>
            <a:r>
              <a:rPr lang="en-US" i="1" dirty="0"/>
              <a:t>MPP Film Testing &amp; Packing</a:t>
            </a:r>
          </a:p>
        </p:txBody>
      </p:sp>
      <p:pic>
        <p:nvPicPr>
          <p:cNvPr id="3074" name="Picture 2" descr="D:\pictures\Nikon\Factory\small size\DSC_007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38200"/>
            <a:ext cx="3924300" cy="26162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6"/>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a:xfrm>
            <a:off x="228600" y="838200"/>
            <a:ext cx="3886200" cy="2593242"/>
          </a:xfrm>
        </p:spPr>
      </p:pic>
      <p:pic>
        <p:nvPicPr>
          <p:cNvPr id="10" name="Picture 2" descr="D:\pictures\Nikon\Factory\small size\DSC_0069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0" y="3581400"/>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16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7" name="TextBox 6"/>
          <p:cNvSpPr txBox="1"/>
          <p:nvPr/>
        </p:nvSpPr>
        <p:spPr>
          <a:xfrm>
            <a:off x="5105400" y="6260068"/>
            <a:ext cx="3886200" cy="369332"/>
          </a:xfrm>
          <a:prstGeom prst="rect">
            <a:avLst/>
          </a:prstGeom>
          <a:noFill/>
        </p:spPr>
        <p:txBody>
          <a:bodyPr wrap="square" rtlCol="0">
            <a:spAutoFit/>
          </a:bodyPr>
          <a:lstStyle/>
          <a:p>
            <a:r>
              <a:rPr lang="en-US" i="1" dirty="0"/>
              <a:t>Automated MPP Film Packing</a:t>
            </a:r>
          </a:p>
        </p:txBody>
      </p:sp>
      <p:pic>
        <p:nvPicPr>
          <p:cNvPr id="4099" name="Picture 3" descr="D:\pictures\Nikon\Factory\small size\DSC_006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762000"/>
            <a:ext cx="3962401" cy="26416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pictures\Nikon\Factory\small size\DSC_0066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8" y="3505199"/>
            <a:ext cx="3962402" cy="264160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pictures\Nikon\Factory\small size\DSC_0067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505200"/>
            <a:ext cx="3962400" cy="2641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pictures\Nikon\Factory\small size\DSC_0068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762000"/>
            <a:ext cx="3962400" cy="264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094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2" name="TextBox 1"/>
          <p:cNvSpPr txBox="1"/>
          <p:nvPr/>
        </p:nvSpPr>
        <p:spPr>
          <a:xfrm>
            <a:off x="3562878" y="5556417"/>
            <a:ext cx="4648200" cy="369332"/>
          </a:xfrm>
          <a:prstGeom prst="rect">
            <a:avLst/>
          </a:prstGeom>
          <a:noFill/>
        </p:spPr>
        <p:txBody>
          <a:bodyPr wrap="square" rtlCol="0">
            <a:spAutoFit/>
          </a:bodyPr>
          <a:lstStyle/>
          <a:p>
            <a:r>
              <a:rPr lang="en-US" i="1" dirty="0"/>
              <a:t>Class 10,000 dust Free Winding Room</a:t>
            </a:r>
          </a:p>
        </p:txBody>
      </p:sp>
      <p:pic>
        <p:nvPicPr>
          <p:cNvPr id="2052" name="Picture 4" descr="H:\Factory\DSC_0010.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865981"/>
            <a:ext cx="7772400" cy="472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910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7" name="TextBox 6"/>
          <p:cNvSpPr txBox="1"/>
          <p:nvPr/>
        </p:nvSpPr>
        <p:spPr>
          <a:xfrm>
            <a:off x="6058413" y="6107668"/>
            <a:ext cx="2383986" cy="369332"/>
          </a:xfrm>
          <a:prstGeom prst="rect">
            <a:avLst/>
          </a:prstGeom>
          <a:noFill/>
        </p:spPr>
        <p:txBody>
          <a:bodyPr wrap="none" rtlCol="0">
            <a:spAutoFit/>
          </a:bodyPr>
          <a:lstStyle/>
          <a:p>
            <a:r>
              <a:rPr lang="en-US" i="1" dirty="0"/>
              <a:t>Automatic Winding </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00450"/>
            <a:ext cx="3614737" cy="241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229" y="838200"/>
            <a:ext cx="3232150" cy="2563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7616" y="838200"/>
            <a:ext cx="3103563" cy="2563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3229" y="838200"/>
            <a:ext cx="1922462" cy="2563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3568782"/>
            <a:ext cx="4291013" cy="241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304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6" name="TextBox 5"/>
          <p:cNvSpPr txBox="1"/>
          <p:nvPr/>
        </p:nvSpPr>
        <p:spPr>
          <a:xfrm>
            <a:off x="228600" y="4400715"/>
            <a:ext cx="4038601" cy="646331"/>
          </a:xfrm>
          <a:prstGeom prst="rect">
            <a:avLst/>
          </a:prstGeom>
          <a:noFill/>
        </p:spPr>
        <p:txBody>
          <a:bodyPr wrap="square" rtlCol="0">
            <a:spAutoFit/>
          </a:bodyPr>
          <a:lstStyle/>
          <a:p>
            <a:r>
              <a:rPr lang="en-US" i="1" dirty="0"/>
              <a:t>World class Fully Automated </a:t>
            </a:r>
          </a:p>
          <a:p>
            <a:r>
              <a:rPr lang="en-US" i="1" dirty="0"/>
              <a:t>High Speed  Winding Machines…..</a:t>
            </a:r>
          </a:p>
        </p:txBody>
      </p:sp>
      <p:pic>
        <p:nvPicPr>
          <p:cNvPr id="7" name="Content Placeholder 4"/>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228600" y="762000"/>
            <a:ext cx="4038600" cy="2694938"/>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039" y="762000"/>
            <a:ext cx="428625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397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7" name="TextBox 6"/>
          <p:cNvSpPr txBox="1"/>
          <p:nvPr/>
        </p:nvSpPr>
        <p:spPr>
          <a:xfrm>
            <a:off x="6058413" y="6107668"/>
            <a:ext cx="2438488" cy="369332"/>
          </a:xfrm>
          <a:prstGeom prst="rect">
            <a:avLst/>
          </a:prstGeom>
          <a:noFill/>
        </p:spPr>
        <p:txBody>
          <a:bodyPr wrap="none" rtlCol="0">
            <a:spAutoFit/>
          </a:bodyPr>
          <a:lstStyle/>
          <a:p>
            <a:r>
              <a:rPr lang="en-US" i="1" dirty="0"/>
              <a:t>Metal Spray  Section</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40" y="838200"/>
            <a:ext cx="4108450" cy="23098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640" y="3470996"/>
            <a:ext cx="4108450" cy="23202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575" y="3495736"/>
            <a:ext cx="3865563" cy="22954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6270" y="857497"/>
            <a:ext cx="2276529" cy="22905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30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2" name="TextBox 1"/>
          <p:cNvSpPr txBox="1"/>
          <p:nvPr/>
        </p:nvSpPr>
        <p:spPr>
          <a:xfrm>
            <a:off x="5183649" y="5901033"/>
            <a:ext cx="3836307" cy="369332"/>
          </a:xfrm>
          <a:prstGeom prst="rect">
            <a:avLst/>
          </a:prstGeom>
          <a:noFill/>
        </p:spPr>
        <p:txBody>
          <a:bodyPr wrap="none" rtlCol="0">
            <a:spAutoFit/>
          </a:bodyPr>
          <a:lstStyle/>
          <a:p>
            <a:r>
              <a:rPr lang="en-US" i="1" dirty="0"/>
              <a:t>Fully Automatic Zinc Metal Spray</a:t>
            </a:r>
          </a:p>
        </p:txBody>
      </p:sp>
      <p:pic>
        <p:nvPicPr>
          <p:cNvPr id="3075" name="Picture 3" descr="H:\Factory\DSC_001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13569" y="838199"/>
            <a:ext cx="7447003" cy="496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149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7" name="TextBox 6"/>
          <p:cNvSpPr txBox="1"/>
          <p:nvPr/>
        </p:nvSpPr>
        <p:spPr>
          <a:xfrm>
            <a:off x="6058413" y="6107668"/>
            <a:ext cx="2064989" cy="369332"/>
          </a:xfrm>
          <a:prstGeom prst="rect">
            <a:avLst/>
          </a:prstGeom>
          <a:noFill/>
        </p:spPr>
        <p:txBody>
          <a:bodyPr wrap="none" rtlCol="0">
            <a:spAutoFit/>
          </a:bodyPr>
          <a:lstStyle/>
          <a:p>
            <a:r>
              <a:rPr lang="en-US" i="1" dirty="0"/>
              <a:t>Metal Spray Area</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23" y="762000"/>
            <a:ext cx="2286000" cy="2451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423" y="3395662"/>
            <a:ext cx="3348037" cy="2513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0560" y="762000"/>
            <a:ext cx="3267075" cy="2451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2098" y="762000"/>
            <a:ext cx="2571750" cy="3429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4510" y="3395662"/>
            <a:ext cx="2097088" cy="2513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02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Overview</a:t>
            </a:r>
          </a:p>
        </p:txBody>
      </p:sp>
      <p:sp>
        <p:nvSpPr>
          <p:cNvPr id="16" name="Rectangle 3"/>
          <p:cNvSpPr txBox="1">
            <a:spLocks noChangeArrowheads="1"/>
          </p:cNvSpPr>
          <p:nvPr/>
        </p:nvSpPr>
        <p:spPr>
          <a:xfrm>
            <a:off x="228599" y="838200"/>
            <a:ext cx="8520689" cy="51482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40000"/>
              </a:spcBef>
              <a:spcAft>
                <a:spcPct val="40000"/>
              </a:spcAft>
              <a:buFont typeface="Wingdings" pitchFamily="2" charset="2"/>
              <a:buChar char="Ø"/>
            </a:pPr>
            <a:r>
              <a:rPr lang="en-US" sz="2000" dirty="0">
                <a:latin typeface="Bookman Old Style" pitchFamily="18" charset="0"/>
              </a:rPr>
              <a:t>Tibrewala Electronics Limited was started by Mr. Jyoti Prakash Tibrewala, with his rich experience in electrical fan industry, in 1985 to provide quality capacitors to fan industry, under the brand name </a:t>
            </a:r>
            <a:r>
              <a:rPr lang="en-US" sz="2000" b="1" dirty="0">
                <a:latin typeface="Bookman Old Style" pitchFamily="18" charset="0"/>
              </a:rPr>
              <a:t>TIBCON</a:t>
            </a:r>
            <a:r>
              <a:rPr lang="en-US" sz="2000" dirty="0">
                <a:latin typeface="Bookman Old Style" pitchFamily="18" charset="0"/>
              </a:rPr>
              <a:t>.</a:t>
            </a:r>
          </a:p>
          <a:p>
            <a:pPr>
              <a:spcBef>
                <a:spcPct val="40000"/>
              </a:spcBef>
              <a:spcAft>
                <a:spcPct val="40000"/>
              </a:spcAft>
              <a:buFont typeface="Wingdings" pitchFamily="2" charset="2"/>
              <a:buChar char="Ø"/>
            </a:pPr>
            <a:r>
              <a:rPr lang="en-US" sz="2000" dirty="0">
                <a:latin typeface="Bookman Old Style" pitchFamily="18" charset="0"/>
              </a:rPr>
              <a:t>Today TIBCON capacitors has highest market share in fan &amp; motor capacitors in India &amp; is a leading supplier to most of the leading manufacturers in India.</a:t>
            </a:r>
          </a:p>
          <a:p>
            <a:pPr>
              <a:spcBef>
                <a:spcPct val="40000"/>
              </a:spcBef>
              <a:spcAft>
                <a:spcPct val="40000"/>
              </a:spcAft>
              <a:buFont typeface="Wingdings" pitchFamily="2" charset="2"/>
              <a:buChar char="Ø"/>
            </a:pPr>
            <a:r>
              <a:rPr lang="en-US" sz="2000" b="1" dirty="0">
                <a:latin typeface="Bookman Old Style" pitchFamily="18" charset="0"/>
              </a:rPr>
              <a:t>TEL</a:t>
            </a:r>
            <a:r>
              <a:rPr lang="en-US" sz="2000" dirty="0">
                <a:latin typeface="Bookman Old Style" pitchFamily="18" charset="0"/>
              </a:rPr>
              <a:t> is a US$ 25Million Company, head quartered in Hyderabad with 4 state of the art manufacturing units &amp; manufacture more than 40million capacitors per annum.</a:t>
            </a:r>
          </a:p>
          <a:p>
            <a:pPr>
              <a:spcBef>
                <a:spcPct val="40000"/>
              </a:spcBef>
              <a:spcAft>
                <a:spcPct val="40000"/>
              </a:spcAft>
              <a:buFont typeface="Wingdings" pitchFamily="2" charset="2"/>
              <a:buChar char="Ø"/>
            </a:pPr>
            <a:r>
              <a:rPr lang="en-US" sz="2000" dirty="0">
                <a:latin typeface="Bookman Old Style" pitchFamily="18" charset="0"/>
              </a:rPr>
              <a:t>40% of sales are exported to 30 countries across the globe with exports of MPP film to major PFC Capacitor manufacturers in Europe and US.</a:t>
            </a:r>
          </a:p>
          <a:p>
            <a:pPr>
              <a:spcBef>
                <a:spcPct val="40000"/>
              </a:spcBef>
              <a:spcAft>
                <a:spcPct val="40000"/>
              </a:spcAft>
              <a:buFont typeface="Wingdings" pitchFamily="2" charset="2"/>
              <a:buChar char="Ø"/>
            </a:pPr>
            <a:r>
              <a:rPr lang="en-US" sz="2000" dirty="0">
                <a:latin typeface="Bookman Old Style" pitchFamily="18" charset="0"/>
              </a:rPr>
              <a:t>A bulk of PFC capacitors are exported to South Asian Countries, Middle East, Turkey , Vietnam and many more…..</a:t>
            </a:r>
          </a:p>
          <a:p>
            <a:pPr>
              <a:spcBef>
                <a:spcPct val="40000"/>
              </a:spcBef>
              <a:spcAft>
                <a:spcPct val="40000"/>
              </a:spcAft>
              <a:buFont typeface="Wingdings" pitchFamily="2" charset="2"/>
              <a:buChar char="Ø"/>
            </a:pPr>
            <a:r>
              <a:rPr lang="en-US" sz="2000" dirty="0">
                <a:latin typeface="Bookman Old Style" pitchFamily="18" charset="0"/>
              </a:rPr>
              <a:t>Today TEL has one of the best manufacturing facilities in the world to manufacture Capacitors, both MFD as well as PFC.</a:t>
            </a:r>
          </a:p>
        </p:txBody>
      </p:sp>
    </p:spTree>
    <p:extLst>
      <p:ext uri="{BB962C8B-B14F-4D97-AF65-F5344CB8AC3E}">
        <p14:creationId xmlns:p14="http://schemas.microsoft.com/office/powerpoint/2010/main" val="3328882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7" name="TextBox 6"/>
          <p:cNvSpPr txBox="1"/>
          <p:nvPr/>
        </p:nvSpPr>
        <p:spPr>
          <a:xfrm>
            <a:off x="6058413" y="6107668"/>
            <a:ext cx="2225289" cy="369332"/>
          </a:xfrm>
          <a:prstGeom prst="rect">
            <a:avLst/>
          </a:prstGeom>
          <a:noFill/>
        </p:spPr>
        <p:txBody>
          <a:bodyPr wrap="none" rtlCol="0">
            <a:spAutoFit/>
          </a:bodyPr>
          <a:lstStyle/>
          <a:p>
            <a:r>
              <a:rPr lang="en-US" i="1" dirty="0"/>
              <a:t>Heat Stabilization</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b="34416"/>
          <a:stretch>
            <a:fillRect/>
          </a:stretch>
        </p:blipFill>
        <p:spPr bwMode="auto">
          <a:xfrm>
            <a:off x="376238" y="1173163"/>
            <a:ext cx="4127500" cy="2238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b="9532"/>
          <a:stretch>
            <a:fillRect/>
          </a:stretch>
        </p:blipFill>
        <p:spPr bwMode="auto">
          <a:xfrm>
            <a:off x="1886976" y="3592513"/>
            <a:ext cx="4127500" cy="2589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r="13126" b="23753"/>
          <a:stretch>
            <a:fillRect/>
          </a:stretch>
        </p:blipFill>
        <p:spPr bwMode="auto">
          <a:xfrm>
            <a:off x="4730750" y="1173163"/>
            <a:ext cx="3398838" cy="2238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024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7" name="TextBox 6"/>
          <p:cNvSpPr txBox="1"/>
          <p:nvPr/>
        </p:nvSpPr>
        <p:spPr>
          <a:xfrm>
            <a:off x="6400800" y="6400800"/>
            <a:ext cx="2161169" cy="369332"/>
          </a:xfrm>
          <a:prstGeom prst="rect">
            <a:avLst/>
          </a:prstGeom>
          <a:noFill/>
        </p:spPr>
        <p:txBody>
          <a:bodyPr wrap="none" rtlCol="0">
            <a:spAutoFit/>
          </a:bodyPr>
          <a:lstStyle/>
          <a:p>
            <a:r>
              <a:rPr lang="en-US" i="1" dirty="0"/>
              <a:t>Spray  &amp; Cleaning</a:t>
            </a:r>
          </a:p>
        </p:txBody>
      </p:sp>
      <p:pic>
        <p:nvPicPr>
          <p:cNvPr id="5125" name="Picture 5" descr="D:\pictures\Nikon\Factory\small size\DSC_0085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14400"/>
            <a:ext cx="40005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pictures\Nikon\Factory\small size\DSC_0077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33800"/>
            <a:ext cx="40005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D:\pictures\Nikon\Factory\small size\DSC_0076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733800"/>
            <a:ext cx="40005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pictures\Nikon\Factory\small size\DSC_0084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914400"/>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499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pic>
        <p:nvPicPr>
          <p:cNvPr id="7" name="Picture 2" descr="D:\pictures\Nikon\Factory\DSC_001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838200"/>
            <a:ext cx="4097297" cy="27315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89716" y="6321170"/>
            <a:ext cx="2908168" cy="369332"/>
          </a:xfrm>
          <a:prstGeom prst="rect">
            <a:avLst/>
          </a:prstGeom>
          <a:noFill/>
        </p:spPr>
        <p:txBody>
          <a:bodyPr wrap="none" rtlCol="0">
            <a:spAutoFit/>
          </a:bodyPr>
          <a:lstStyle/>
          <a:p>
            <a:r>
              <a:rPr lang="en-US" i="1" dirty="0"/>
              <a:t>Automatic  </a:t>
            </a:r>
            <a:r>
              <a:rPr lang="en-US" i="1" dirty="0" err="1"/>
              <a:t>Elect.Testing</a:t>
            </a:r>
            <a:endParaRPr lang="en-US" i="1" dirty="0"/>
          </a:p>
        </p:txBody>
      </p:sp>
      <p:pic>
        <p:nvPicPr>
          <p:cNvPr id="6146" name="Picture 2" descr="D:\pictures\Nikon\Factory\small size\DSC_0080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733800"/>
            <a:ext cx="3868698" cy="25791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pictures\Nikon\Factory\DSC_0019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838200"/>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764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7" name="TextBox 6"/>
          <p:cNvSpPr txBox="1"/>
          <p:nvPr/>
        </p:nvSpPr>
        <p:spPr>
          <a:xfrm>
            <a:off x="6058413" y="6107668"/>
            <a:ext cx="2704587" cy="369332"/>
          </a:xfrm>
          <a:prstGeom prst="rect">
            <a:avLst/>
          </a:prstGeom>
          <a:noFill/>
        </p:spPr>
        <p:txBody>
          <a:bodyPr wrap="none" rtlCol="0">
            <a:spAutoFit/>
          </a:bodyPr>
          <a:lstStyle/>
          <a:p>
            <a:r>
              <a:rPr lang="en-US" i="1" dirty="0"/>
              <a:t>Typical Assembly Area</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2" r="54459"/>
          <a:stretch>
            <a:fillRect/>
          </a:stretch>
        </p:blipFill>
        <p:spPr bwMode="auto">
          <a:xfrm>
            <a:off x="208817" y="1661319"/>
            <a:ext cx="2598737" cy="3209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042" y="838200"/>
            <a:ext cx="3854450" cy="21669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0727" y="3612984"/>
            <a:ext cx="2468562" cy="1389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F:\QA Working Files\Customer Visit PPT\Danfass Visit 050618\20180605_14580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0700" y="3266280"/>
            <a:ext cx="3059560" cy="229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7" name="TextBox 6"/>
          <p:cNvSpPr txBox="1"/>
          <p:nvPr/>
        </p:nvSpPr>
        <p:spPr>
          <a:xfrm>
            <a:off x="6058413" y="6107668"/>
            <a:ext cx="2704587" cy="369332"/>
          </a:xfrm>
          <a:prstGeom prst="rect">
            <a:avLst/>
          </a:prstGeom>
          <a:noFill/>
        </p:spPr>
        <p:txBody>
          <a:bodyPr wrap="none" rtlCol="0">
            <a:spAutoFit/>
          </a:bodyPr>
          <a:lstStyle/>
          <a:p>
            <a:r>
              <a:rPr lang="en-US" i="1" dirty="0"/>
              <a:t>Typical Assembly Area</a:t>
            </a:r>
          </a:p>
        </p:txBody>
      </p:sp>
      <p:pic>
        <p:nvPicPr>
          <p:cNvPr id="7172" name="Picture 4" descr="D:\pictures\Nikon\Factory\small size\DSC_001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42291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D:\pictures\Nikon\Factory\small size\DSC_0017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3048000"/>
            <a:ext cx="42291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183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7" name="TextBox 6"/>
          <p:cNvSpPr txBox="1"/>
          <p:nvPr/>
        </p:nvSpPr>
        <p:spPr>
          <a:xfrm>
            <a:off x="4292599" y="5257800"/>
            <a:ext cx="4381501" cy="646331"/>
          </a:xfrm>
          <a:prstGeom prst="rect">
            <a:avLst/>
          </a:prstGeom>
          <a:noFill/>
        </p:spPr>
        <p:txBody>
          <a:bodyPr wrap="square" rtlCol="0">
            <a:spAutoFit/>
          </a:bodyPr>
          <a:lstStyle/>
          <a:p>
            <a:r>
              <a:rPr lang="en-US" i="1" dirty="0"/>
              <a:t>Fully Automated Fan / Motor Run Capacitors Assembly Lines</a:t>
            </a:r>
          </a:p>
        </p:txBody>
      </p:sp>
      <p:sp>
        <p:nvSpPr>
          <p:cNvPr id="4" name="Rectangle 3">
            <a:hlinkClick r:id="rId3" action="ppaction://hlinkfile"/>
          </p:cNvPr>
          <p:cNvSpPr/>
          <p:nvPr/>
        </p:nvSpPr>
        <p:spPr>
          <a:xfrm>
            <a:off x="4546600" y="6078834"/>
            <a:ext cx="3627916" cy="369332"/>
          </a:xfrm>
          <a:prstGeom prst="rect">
            <a:avLst/>
          </a:prstGeom>
        </p:spPr>
        <p:txBody>
          <a:bodyPr wrap="none">
            <a:spAutoFit/>
          </a:bodyPr>
          <a:lstStyle/>
          <a:p>
            <a:r>
              <a:rPr lang="en-US" dirty="0"/>
              <a:t>C:\Users\MAHENDRA\Desktop</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834599"/>
            <a:ext cx="7391400" cy="434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653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7" name="TextBox 6"/>
          <p:cNvSpPr txBox="1"/>
          <p:nvPr/>
        </p:nvSpPr>
        <p:spPr>
          <a:xfrm>
            <a:off x="4648200" y="5491715"/>
            <a:ext cx="3863558" cy="369332"/>
          </a:xfrm>
          <a:prstGeom prst="rect">
            <a:avLst/>
          </a:prstGeom>
          <a:noFill/>
        </p:spPr>
        <p:txBody>
          <a:bodyPr wrap="none" rtlCol="0">
            <a:spAutoFit/>
          </a:bodyPr>
          <a:lstStyle/>
          <a:p>
            <a:r>
              <a:rPr lang="en-US" i="1" dirty="0"/>
              <a:t>BIS/ IEC Standard Life test set up</a:t>
            </a:r>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52" y="817562"/>
            <a:ext cx="3213100" cy="2409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376344"/>
            <a:ext cx="3255962" cy="2441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817562"/>
            <a:ext cx="3240087" cy="2430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024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Quality Certifications</a:t>
            </a:r>
          </a:p>
        </p:txBody>
      </p:sp>
      <p:sp>
        <p:nvSpPr>
          <p:cNvPr id="16" name="Rectangle 3"/>
          <p:cNvSpPr txBox="1">
            <a:spLocks noChangeArrowheads="1"/>
          </p:cNvSpPr>
          <p:nvPr/>
        </p:nvSpPr>
        <p:spPr>
          <a:xfrm>
            <a:off x="228599" y="838200"/>
            <a:ext cx="8520689" cy="51482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40000"/>
              </a:spcBef>
              <a:spcAft>
                <a:spcPct val="40000"/>
              </a:spcAft>
              <a:buFont typeface="Wingdings" pitchFamily="2" charset="2"/>
              <a:buChar char="Ø"/>
            </a:pPr>
            <a:r>
              <a:rPr lang="en-US" sz="2400" dirty="0">
                <a:latin typeface="Bookman Old Style" pitchFamily="18" charset="0"/>
              </a:rPr>
              <a:t>Our products confirm to global industry norms &amp; International standards such as :</a:t>
            </a:r>
          </a:p>
          <a:p>
            <a:pPr lvl="2" indent="0">
              <a:spcBef>
                <a:spcPts val="600"/>
              </a:spcBef>
              <a:spcAft>
                <a:spcPts val="600"/>
              </a:spcAft>
            </a:pPr>
            <a:r>
              <a:rPr lang="en-US" sz="2000" dirty="0">
                <a:latin typeface="Bookman Old Style" pitchFamily="18" charset="0"/>
              </a:rPr>
              <a:t>ISO 9001-2015</a:t>
            </a:r>
          </a:p>
          <a:p>
            <a:pPr lvl="2" indent="0">
              <a:spcBef>
                <a:spcPts val="600"/>
              </a:spcBef>
              <a:spcAft>
                <a:spcPts val="600"/>
              </a:spcAft>
            </a:pPr>
            <a:r>
              <a:rPr lang="en-US" sz="2000" dirty="0">
                <a:latin typeface="Bookman Old Style" pitchFamily="18" charset="0"/>
              </a:rPr>
              <a:t>RoHS / REACH Compliant </a:t>
            </a:r>
          </a:p>
          <a:p>
            <a:pPr lvl="2" indent="0">
              <a:spcBef>
                <a:spcPts val="600"/>
              </a:spcBef>
              <a:spcAft>
                <a:spcPts val="600"/>
              </a:spcAft>
            </a:pPr>
            <a:r>
              <a:rPr lang="en-US" sz="2000" dirty="0">
                <a:latin typeface="Bookman Old Style" pitchFamily="18" charset="0"/>
              </a:rPr>
              <a:t>UL 810 ( Underwriters Laboratories)</a:t>
            </a:r>
          </a:p>
          <a:p>
            <a:pPr lvl="2" indent="0">
              <a:lnSpc>
                <a:spcPct val="90000"/>
              </a:lnSpc>
              <a:spcBef>
                <a:spcPts val="600"/>
              </a:spcBef>
              <a:spcAft>
                <a:spcPts val="600"/>
              </a:spcAft>
            </a:pPr>
            <a:r>
              <a:rPr lang="en-US" sz="2000" dirty="0">
                <a:latin typeface="Bookman Old Style" pitchFamily="18" charset="0"/>
              </a:rPr>
              <a:t>CSA ( Canadian Standards)</a:t>
            </a:r>
          </a:p>
          <a:p>
            <a:pPr lvl="2" indent="0">
              <a:lnSpc>
                <a:spcPct val="90000"/>
              </a:lnSpc>
              <a:spcBef>
                <a:spcPts val="600"/>
              </a:spcBef>
              <a:spcAft>
                <a:spcPts val="600"/>
              </a:spcAft>
            </a:pPr>
            <a:r>
              <a:rPr lang="en-US" sz="2000" dirty="0">
                <a:latin typeface="Bookman Old Style" pitchFamily="18" charset="0"/>
              </a:rPr>
              <a:t>CE (European-Declaration of Conformity )</a:t>
            </a:r>
          </a:p>
          <a:p>
            <a:pPr lvl="2" indent="0">
              <a:lnSpc>
                <a:spcPct val="90000"/>
              </a:lnSpc>
              <a:spcBef>
                <a:spcPts val="600"/>
              </a:spcBef>
              <a:spcAft>
                <a:spcPts val="600"/>
              </a:spcAft>
            </a:pPr>
            <a:r>
              <a:rPr lang="en-US" sz="2000" dirty="0">
                <a:latin typeface="Bookman Old Style" pitchFamily="18" charset="0"/>
              </a:rPr>
              <a:t>ISI ( Indian Standards Institution)</a:t>
            </a:r>
          </a:p>
          <a:p>
            <a:pPr marL="0" indent="0">
              <a:spcBef>
                <a:spcPct val="40000"/>
              </a:spcBef>
              <a:spcAft>
                <a:spcPct val="40000"/>
              </a:spcAft>
              <a:buNone/>
            </a:pPr>
            <a:endParaRPr lang="en-US" sz="1800" dirty="0">
              <a:latin typeface="Bookman Old Style" pitchFamily="18" charset="0"/>
            </a:endParaRPr>
          </a:p>
          <a:p>
            <a:pPr marL="0" indent="0">
              <a:spcBef>
                <a:spcPct val="40000"/>
              </a:spcBef>
              <a:spcAft>
                <a:spcPct val="40000"/>
              </a:spcAft>
              <a:buNone/>
            </a:pPr>
            <a:endParaRPr lang="en-US" sz="1800" dirty="0">
              <a:latin typeface="Bookman Old Style" pitchFamily="18" charset="0"/>
            </a:endParaRPr>
          </a:p>
        </p:txBody>
      </p:sp>
      <p:grpSp>
        <p:nvGrpSpPr>
          <p:cNvPr id="7" name="Group 6"/>
          <p:cNvGrpSpPr/>
          <p:nvPr/>
        </p:nvGrpSpPr>
        <p:grpSpPr>
          <a:xfrm>
            <a:off x="1512887" y="4622722"/>
            <a:ext cx="4333875" cy="1001922"/>
            <a:chOff x="1524000" y="5246478"/>
            <a:chExt cx="4333875" cy="1001922"/>
          </a:xfrm>
        </p:grpSpPr>
        <p:pic>
          <p:nvPicPr>
            <p:cNvPr id="10" name="Picture 8" descr="C:\Users\Amit\Desktop\UL_Mark.jpg"/>
            <p:cNvPicPr>
              <a:picLocks noChangeAspect="1" noChangeArrowheads="1"/>
            </p:cNvPicPr>
            <p:nvPr/>
          </p:nvPicPr>
          <p:blipFill>
            <a:blip r:embed="rId3" cstate="print"/>
            <a:srcRect/>
            <a:stretch>
              <a:fillRect/>
            </a:stretch>
          </p:blipFill>
          <p:spPr bwMode="auto">
            <a:xfrm>
              <a:off x="1524000" y="5246478"/>
              <a:ext cx="1146855" cy="1001922"/>
            </a:xfrm>
            <a:prstGeom prst="rect">
              <a:avLst/>
            </a:prstGeom>
            <a:noFill/>
          </p:spPr>
        </p:pic>
        <p:pic>
          <p:nvPicPr>
            <p:cNvPr id="11" name="Picture 9" descr="C:\Users\Amit\Desktop\CSA-logo.jpg"/>
            <p:cNvPicPr>
              <a:picLocks noChangeAspect="1" noChangeArrowheads="1"/>
            </p:cNvPicPr>
            <p:nvPr/>
          </p:nvPicPr>
          <p:blipFill>
            <a:blip r:embed="rId4" cstate="print"/>
            <a:srcRect/>
            <a:stretch>
              <a:fillRect/>
            </a:stretch>
          </p:blipFill>
          <p:spPr bwMode="auto">
            <a:xfrm>
              <a:off x="2682875" y="5349875"/>
              <a:ext cx="822325" cy="822325"/>
            </a:xfrm>
            <a:prstGeom prst="rect">
              <a:avLst/>
            </a:prstGeom>
            <a:noFill/>
          </p:spPr>
        </p:pic>
        <p:pic>
          <p:nvPicPr>
            <p:cNvPr id="12" name="Picture 10" descr="C:\Users\Amit\Desktop\CE_Marking.gif"/>
            <p:cNvPicPr>
              <a:picLocks noChangeAspect="1" noChangeArrowheads="1"/>
            </p:cNvPicPr>
            <p:nvPr/>
          </p:nvPicPr>
          <p:blipFill>
            <a:blip r:embed="rId5" cstate="print"/>
            <a:srcRect/>
            <a:stretch>
              <a:fillRect/>
            </a:stretch>
          </p:blipFill>
          <p:spPr bwMode="auto">
            <a:xfrm>
              <a:off x="3733800" y="5410044"/>
              <a:ext cx="812800" cy="685956"/>
            </a:xfrm>
            <a:prstGeom prst="rect">
              <a:avLst/>
            </a:prstGeom>
            <a:noFill/>
          </p:spPr>
        </p:pic>
        <p:pic>
          <p:nvPicPr>
            <p:cNvPr id="15" name="Picture 11" descr="C:\Users\Amit\Desktop\Isi_mark.gif"/>
            <p:cNvPicPr>
              <a:picLocks noChangeAspect="1" noChangeArrowheads="1"/>
            </p:cNvPicPr>
            <p:nvPr/>
          </p:nvPicPr>
          <p:blipFill>
            <a:blip r:embed="rId6" cstate="print"/>
            <a:srcRect/>
            <a:stretch>
              <a:fillRect/>
            </a:stretch>
          </p:blipFill>
          <p:spPr bwMode="auto">
            <a:xfrm>
              <a:off x="4876800" y="5365811"/>
              <a:ext cx="981075" cy="730189"/>
            </a:xfrm>
            <a:prstGeom prst="rect">
              <a:avLst/>
            </a:prstGeom>
            <a:noFill/>
          </p:spPr>
        </p:pic>
      </p:gr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695560"/>
            <a:ext cx="1002890" cy="929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069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Product Range</a:t>
            </a:r>
          </a:p>
        </p:txBody>
      </p:sp>
      <p:sp>
        <p:nvSpPr>
          <p:cNvPr id="11" name="Rectangle 3"/>
          <p:cNvSpPr txBox="1">
            <a:spLocks noChangeArrowheads="1"/>
          </p:cNvSpPr>
          <p:nvPr/>
        </p:nvSpPr>
        <p:spPr>
          <a:xfrm>
            <a:off x="381000" y="830262"/>
            <a:ext cx="8139689" cy="41227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buFont typeface="Wingdings" pitchFamily="2" charset="2"/>
              <a:buChar char="Ø"/>
            </a:pPr>
            <a:endParaRPr lang="en-US" sz="1400" b="1" dirty="0">
              <a:latin typeface="Bookman Old Style" pitchFamily="18" charset="0"/>
            </a:endParaRPr>
          </a:p>
          <a:p>
            <a:pPr>
              <a:lnSpc>
                <a:spcPct val="80000"/>
              </a:lnSpc>
              <a:buFont typeface="Wingdings" pitchFamily="2" charset="2"/>
              <a:buChar char="Ø"/>
            </a:pPr>
            <a:r>
              <a:rPr lang="en-US" sz="2000" dirty="0">
                <a:latin typeface="Bookman Old Style" pitchFamily="18" charset="0"/>
              </a:rPr>
              <a:t>AC CAPACITORS – Used in Fans, Air Conditioners, Refrigerators, Air Coolers, Motors, Lighting etc.,</a:t>
            </a:r>
          </a:p>
          <a:p>
            <a:pPr>
              <a:lnSpc>
                <a:spcPct val="80000"/>
              </a:lnSpc>
              <a:buFont typeface="Wingdings" pitchFamily="2" charset="2"/>
              <a:buChar char="Ø"/>
            </a:pPr>
            <a:endParaRPr lang="en-US" sz="2000" dirty="0">
              <a:latin typeface="Bookman Old Style" pitchFamily="18" charset="0"/>
            </a:endParaRPr>
          </a:p>
          <a:p>
            <a:pPr>
              <a:lnSpc>
                <a:spcPct val="80000"/>
              </a:lnSpc>
              <a:buFont typeface="Wingdings" pitchFamily="2" charset="2"/>
              <a:buChar char="Ø"/>
            </a:pPr>
            <a:r>
              <a:rPr lang="en-US" sz="2000" dirty="0">
                <a:latin typeface="Bookman Old Style" pitchFamily="18" charset="0"/>
              </a:rPr>
              <a:t>PFC CAPACITORS – Used in Industries, Agricultural Pump Sets and Windmill for Power Factor Maintenance</a:t>
            </a:r>
          </a:p>
          <a:p>
            <a:pPr>
              <a:lnSpc>
                <a:spcPct val="80000"/>
              </a:lnSpc>
              <a:buFont typeface="Wingdings" pitchFamily="2" charset="2"/>
              <a:buNone/>
            </a:pPr>
            <a:endParaRPr lang="en-US" sz="2000" dirty="0">
              <a:latin typeface="Bookman Old Style" pitchFamily="18" charset="0"/>
            </a:endParaRPr>
          </a:p>
          <a:p>
            <a:pPr>
              <a:lnSpc>
                <a:spcPct val="80000"/>
              </a:lnSpc>
              <a:buFont typeface="Wingdings" pitchFamily="2" charset="2"/>
              <a:buChar char="Ø"/>
            </a:pPr>
            <a:r>
              <a:rPr lang="en-US" sz="2000" dirty="0">
                <a:latin typeface="Bookman Old Style" pitchFamily="18" charset="0"/>
              </a:rPr>
              <a:t> METALLIZED POLYPROPYLENE FILM – Major input   in the manufacture of capacitors. The Company consumes MPP Film for captive purpose as well as sells to other Capacitor manufacturers</a:t>
            </a:r>
            <a:endParaRPr lang="en-US" sz="2000" b="1" dirty="0">
              <a:latin typeface="Bookman Old Style" pitchFamily="18" charset="0"/>
            </a:endParaRPr>
          </a:p>
          <a:p>
            <a:pPr>
              <a:lnSpc>
                <a:spcPct val="80000"/>
              </a:lnSpc>
              <a:buFont typeface="Wingdings" pitchFamily="2" charset="2"/>
              <a:buChar char="Ø"/>
            </a:pPr>
            <a:endParaRPr lang="en-US" sz="2000" b="1" dirty="0">
              <a:latin typeface="Bookman Old Style"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495800"/>
            <a:ext cx="2468880" cy="17556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4557731"/>
            <a:ext cx="1676400" cy="1538269"/>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4419599"/>
            <a:ext cx="1905000" cy="1835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105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dirty="0"/>
              <a:t>Features</a:t>
            </a:r>
            <a:endParaRPr lang="en-US" sz="2400" b="1" dirty="0"/>
          </a:p>
        </p:txBody>
      </p:sp>
      <p:sp>
        <p:nvSpPr>
          <p:cNvPr id="9" name="Content Placeholder 3"/>
          <p:cNvSpPr txBox="1">
            <a:spLocks/>
          </p:cNvSpPr>
          <p:nvPr/>
        </p:nvSpPr>
        <p:spPr>
          <a:xfrm>
            <a:off x="381000" y="914400"/>
            <a:ext cx="8229600" cy="4690515"/>
          </a:xfrm>
          <a:prstGeom prst="rect">
            <a:avLst/>
          </a:prstGeom>
        </p:spPr>
        <p:txBody>
          <a:bodyPr vert="horz" wrap="square">
            <a:sp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Bef>
                <a:spcPct val="40000"/>
              </a:spcBef>
              <a:spcAft>
                <a:spcPct val="40000"/>
              </a:spcAft>
            </a:pPr>
            <a:r>
              <a:rPr lang="en-US" sz="1800" dirty="0">
                <a:latin typeface="Bookman Old Style" pitchFamily="18" charset="0"/>
              </a:rPr>
              <a:t>Made with MPP Film imported from Germany that can Withstand Higher Voltages without Breakdown</a:t>
            </a:r>
          </a:p>
          <a:p>
            <a:pPr>
              <a:spcBef>
                <a:spcPct val="40000"/>
              </a:spcBef>
              <a:spcAft>
                <a:spcPct val="40000"/>
              </a:spcAft>
            </a:pPr>
            <a:r>
              <a:rPr lang="en-US" sz="1800" dirty="0">
                <a:latin typeface="Bookman Old Style" pitchFamily="18" charset="0"/>
              </a:rPr>
              <a:t>Special Wave Slitting that allows the Capacitor to withstand Higher Inrush Currents</a:t>
            </a:r>
          </a:p>
          <a:p>
            <a:pPr>
              <a:spcBef>
                <a:spcPct val="40000"/>
              </a:spcBef>
              <a:spcAft>
                <a:spcPct val="40000"/>
              </a:spcAft>
            </a:pPr>
            <a:r>
              <a:rPr lang="en-US" sz="1800" dirty="0">
                <a:latin typeface="Bookman Old Style" pitchFamily="18" charset="0"/>
              </a:rPr>
              <a:t>Non-PCB Oil Encapsulation</a:t>
            </a:r>
          </a:p>
          <a:p>
            <a:pPr>
              <a:spcBef>
                <a:spcPct val="40000"/>
              </a:spcBef>
              <a:spcAft>
                <a:spcPct val="40000"/>
              </a:spcAft>
            </a:pPr>
            <a:r>
              <a:rPr lang="en-US" sz="1800" dirty="0">
                <a:latin typeface="Bookman Old Style" pitchFamily="18" charset="0"/>
              </a:rPr>
              <a:t>High Temperature Withstanding Capacity</a:t>
            </a:r>
          </a:p>
          <a:p>
            <a:pPr>
              <a:spcBef>
                <a:spcPct val="40000"/>
              </a:spcBef>
              <a:spcAft>
                <a:spcPct val="40000"/>
              </a:spcAft>
            </a:pPr>
            <a:r>
              <a:rPr lang="en-US" sz="1800" dirty="0">
                <a:latin typeface="Bookman Old Style" pitchFamily="18" charset="0"/>
              </a:rPr>
              <a:t>Self Healing Properties</a:t>
            </a:r>
          </a:p>
          <a:p>
            <a:pPr>
              <a:spcBef>
                <a:spcPct val="40000"/>
              </a:spcBef>
              <a:spcAft>
                <a:spcPct val="40000"/>
              </a:spcAft>
            </a:pPr>
            <a:r>
              <a:rPr lang="en-US" sz="1800" dirty="0">
                <a:latin typeface="Bookman Old Style" pitchFamily="18" charset="0"/>
              </a:rPr>
              <a:t>Tested at CPRI, Bangalore with outstanding results</a:t>
            </a:r>
          </a:p>
          <a:p>
            <a:pPr>
              <a:spcBef>
                <a:spcPct val="40000"/>
              </a:spcBef>
              <a:spcAft>
                <a:spcPct val="40000"/>
              </a:spcAft>
            </a:pPr>
            <a:r>
              <a:rPr lang="en-US" sz="1800" dirty="0">
                <a:latin typeface="Bookman Old Style" pitchFamily="18" charset="0"/>
              </a:rPr>
              <a:t>Available in both PP Can &amp; Explosion Proof Metal Top Design</a:t>
            </a:r>
          </a:p>
          <a:p>
            <a:pPr>
              <a:spcBef>
                <a:spcPct val="40000"/>
              </a:spcBef>
              <a:spcAft>
                <a:spcPct val="40000"/>
              </a:spcAft>
            </a:pPr>
            <a:r>
              <a:rPr lang="en-US" sz="1800" dirty="0">
                <a:latin typeface="Bookman Old Style" pitchFamily="18" charset="0"/>
              </a:rPr>
              <a:t>Manufacturing more than 250000 capacitors per day in more than 3000 verities as per the requirement of all type of customers.</a:t>
            </a:r>
          </a:p>
        </p:txBody>
      </p:sp>
    </p:spTree>
    <p:extLst>
      <p:ext uri="{BB962C8B-B14F-4D97-AF65-F5344CB8AC3E}">
        <p14:creationId xmlns:p14="http://schemas.microsoft.com/office/powerpoint/2010/main" val="3849600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16" name="Rectangle 3"/>
          <p:cNvSpPr txBox="1">
            <a:spLocks noChangeArrowheads="1"/>
          </p:cNvSpPr>
          <p:nvPr/>
        </p:nvSpPr>
        <p:spPr>
          <a:xfrm>
            <a:off x="228599" y="838200"/>
            <a:ext cx="8520689" cy="51482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40000"/>
              </a:spcBef>
              <a:spcAft>
                <a:spcPct val="40000"/>
              </a:spcAft>
              <a:buFont typeface="Wingdings" pitchFamily="2" charset="2"/>
              <a:buChar char="Ø"/>
            </a:pPr>
            <a:r>
              <a:rPr lang="en-US" sz="1800" dirty="0">
                <a:latin typeface="Bookman Old Style" pitchFamily="18" charset="0"/>
              </a:rPr>
              <a:t>Total Investment in plant and machinery to-date – US$ 10 Million </a:t>
            </a:r>
          </a:p>
          <a:p>
            <a:pPr>
              <a:spcBef>
                <a:spcPct val="40000"/>
              </a:spcBef>
              <a:spcAft>
                <a:spcPct val="40000"/>
              </a:spcAft>
              <a:buFont typeface="Wingdings" pitchFamily="2" charset="2"/>
              <a:buChar char="Ø"/>
            </a:pPr>
            <a:r>
              <a:rPr lang="en-US" sz="1800" dirty="0">
                <a:latin typeface="Bookman Old Style" pitchFamily="18" charset="0"/>
              </a:rPr>
              <a:t>A new manufacturing plant has been commissioned in 2010 at Electronic Hardware Park, </a:t>
            </a:r>
            <a:r>
              <a:rPr lang="en-US" sz="1800" dirty="0" err="1">
                <a:latin typeface="Bookman Old Style" pitchFamily="18" charset="0"/>
              </a:rPr>
              <a:t>Shamshabad</a:t>
            </a:r>
            <a:r>
              <a:rPr lang="en-US" sz="1800" dirty="0">
                <a:latin typeface="Bookman Old Style" pitchFamily="18" charset="0"/>
              </a:rPr>
              <a:t>, close to the Hyderabad International Airport, with an investment of more than 3MUSD. </a:t>
            </a:r>
          </a:p>
          <a:p>
            <a:pPr>
              <a:spcBef>
                <a:spcPct val="40000"/>
              </a:spcBef>
              <a:spcAft>
                <a:spcPct val="40000"/>
              </a:spcAft>
              <a:buFont typeface="Wingdings" pitchFamily="2" charset="2"/>
              <a:buChar char="Ø"/>
            </a:pPr>
            <a:r>
              <a:rPr lang="en-US" sz="1800" dirty="0">
                <a:latin typeface="Bookman Old Style" pitchFamily="18" charset="0"/>
              </a:rPr>
              <a:t>In house metallizing facility with 5 State of the art latest technology machines from </a:t>
            </a:r>
            <a:r>
              <a:rPr lang="en-US" sz="1800" dirty="0" err="1">
                <a:latin typeface="Bookman Old Style" pitchFamily="18" charset="0"/>
              </a:rPr>
              <a:t>Leybold</a:t>
            </a:r>
            <a:r>
              <a:rPr lang="en-US" sz="1800" dirty="0">
                <a:latin typeface="Bookman Old Style" pitchFamily="18" charset="0"/>
              </a:rPr>
              <a:t>, Germany with total 180 Tons/month Capacity</a:t>
            </a:r>
          </a:p>
          <a:p>
            <a:pPr>
              <a:spcBef>
                <a:spcPct val="40000"/>
              </a:spcBef>
              <a:spcAft>
                <a:spcPct val="40000"/>
              </a:spcAft>
              <a:buFont typeface="Wingdings" pitchFamily="2" charset="2"/>
              <a:buChar char="Ø"/>
            </a:pPr>
            <a:r>
              <a:rPr lang="en-US" sz="1800" dirty="0">
                <a:latin typeface="Bookman Old Style" pitchFamily="18" charset="0"/>
              </a:rPr>
              <a:t>Metallized film is the basic &amp; most critical raw material for a capacitor. We are proud to share that, we are a leading supplier for Metallized film to most of the leading Capacitor manufacturers across the globe.</a:t>
            </a:r>
          </a:p>
          <a:p>
            <a:pPr>
              <a:spcBef>
                <a:spcPct val="40000"/>
              </a:spcBef>
              <a:spcAft>
                <a:spcPct val="40000"/>
              </a:spcAft>
              <a:buFont typeface="Wingdings" pitchFamily="2" charset="2"/>
              <a:buChar char="Ø"/>
            </a:pPr>
            <a:r>
              <a:rPr lang="en-US" sz="1800" dirty="0">
                <a:latin typeface="Bookman Old Style" pitchFamily="18" charset="0"/>
              </a:rPr>
              <a:t>Equipped with High precision Slitting Machines &amp; fully automatic, high precision Winding Machines</a:t>
            </a:r>
          </a:p>
          <a:p>
            <a:pPr>
              <a:spcBef>
                <a:spcPct val="40000"/>
              </a:spcBef>
              <a:spcAft>
                <a:spcPct val="40000"/>
              </a:spcAft>
              <a:buFont typeface="Wingdings" pitchFamily="2" charset="2"/>
              <a:buChar char="Ø"/>
            </a:pPr>
            <a:r>
              <a:rPr lang="en-US" sz="1800" dirty="0">
                <a:latin typeface="Bookman Old Style" pitchFamily="18" charset="0"/>
              </a:rPr>
              <a:t>Dust Free Class 10,000 Clean room for Slitting and winding</a:t>
            </a:r>
          </a:p>
          <a:p>
            <a:pPr>
              <a:spcBef>
                <a:spcPct val="40000"/>
              </a:spcBef>
              <a:spcAft>
                <a:spcPct val="40000"/>
              </a:spcAft>
              <a:buFont typeface="Wingdings" pitchFamily="2" charset="2"/>
              <a:buChar char="Ø"/>
            </a:pPr>
            <a:r>
              <a:rPr lang="en-US" sz="1800" dirty="0">
                <a:latin typeface="Bookman Old Style" pitchFamily="18" charset="0"/>
              </a:rPr>
              <a:t>In house test lab &amp; R&amp;D facility.</a:t>
            </a:r>
          </a:p>
          <a:p>
            <a:pPr>
              <a:spcBef>
                <a:spcPct val="40000"/>
              </a:spcBef>
              <a:spcAft>
                <a:spcPct val="40000"/>
              </a:spcAft>
              <a:buFont typeface="Wingdings" pitchFamily="2" charset="2"/>
              <a:buChar char="Ø"/>
            </a:pPr>
            <a:endParaRPr lang="en-US" sz="1800" dirty="0">
              <a:latin typeface="Bookman Old Style" pitchFamily="18" charset="0"/>
            </a:endParaRPr>
          </a:p>
        </p:txBody>
      </p:sp>
    </p:spTree>
    <p:extLst>
      <p:ext uri="{BB962C8B-B14F-4D97-AF65-F5344CB8AC3E}">
        <p14:creationId xmlns:p14="http://schemas.microsoft.com/office/powerpoint/2010/main" val="3167185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PFC Capacitors - Range</a:t>
            </a:r>
          </a:p>
        </p:txBody>
      </p:sp>
      <p:sp>
        <p:nvSpPr>
          <p:cNvPr id="6" name="Rectangle 5"/>
          <p:cNvSpPr/>
          <p:nvPr/>
        </p:nvSpPr>
        <p:spPr>
          <a:xfrm>
            <a:off x="228599" y="926068"/>
            <a:ext cx="8520689" cy="1126462"/>
          </a:xfrm>
          <a:prstGeom prst="rect">
            <a:avLst/>
          </a:prstGeom>
        </p:spPr>
        <p:txBody>
          <a:bodyPr wrap="square">
            <a:spAutoFit/>
          </a:bodyPr>
          <a:lstStyle/>
          <a:p>
            <a:pPr>
              <a:spcBef>
                <a:spcPct val="40000"/>
              </a:spcBef>
              <a:spcAft>
                <a:spcPct val="40000"/>
              </a:spcAft>
            </a:pPr>
            <a:endParaRPr lang="en-US" sz="2400" dirty="0">
              <a:latin typeface="Bookman Old Style" pitchFamily="18" charset="0"/>
            </a:endParaRPr>
          </a:p>
          <a:p>
            <a:pPr lvl="1">
              <a:spcBef>
                <a:spcPct val="40000"/>
              </a:spcBef>
              <a:spcAft>
                <a:spcPct val="40000"/>
              </a:spcAft>
            </a:pPr>
            <a:endParaRPr lang="en-US" sz="2400" dirty="0">
              <a:latin typeface="Bookman Old Style"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39206452"/>
              </p:ext>
            </p:extLst>
          </p:nvPr>
        </p:nvGraphicFramePr>
        <p:xfrm>
          <a:off x="990600" y="926068"/>
          <a:ext cx="7391400" cy="4953000"/>
        </p:xfrm>
        <a:graphic>
          <a:graphicData uri="http://schemas.openxmlformats.org/drawingml/2006/table">
            <a:tbl>
              <a:tblPr>
                <a:tableStyleId>{5C22544A-7EE6-4342-B048-85BDC9FD1C3A}</a:tableStyleId>
              </a:tblPr>
              <a:tblGrid>
                <a:gridCol w="2677254">
                  <a:extLst>
                    <a:ext uri="{9D8B030D-6E8A-4147-A177-3AD203B41FA5}">
                      <a16:colId xmlns:a16="http://schemas.microsoft.com/office/drawing/2014/main" val="20000"/>
                    </a:ext>
                  </a:extLst>
                </a:gridCol>
                <a:gridCol w="1307972">
                  <a:extLst>
                    <a:ext uri="{9D8B030D-6E8A-4147-A177-3AD203B41FA5}">
                      <a16:colId xmlns:a16="http://schemas.microsoft.com/office/drawing/2014/main" val="20001"/>
                    </a:ext>
                  </a:extLst>
                </a:gridCol>
                <a:gridCol w="1798460">
                  <a:extLst>
                    <a:ext uri="{9D8B030D-6E8A-4147-A177-3AD203B41FA5}">
                      <a16:colId xmlns:a16="http://schemas.microsoft.com/office/drawing/2014/main" val="20002"/>
                    </a:ext>
                  </a:extLst>
                </a:gridCol>
                <a:gridCol w="1607714">
                  <a:extLst>
                    <a:ext uri="{9D8B030D-6E8A-4147-A177-3AD203B41FA5}">
                      <a16:colId xmlns:a16="http://schemas.microsoft.com/office/drawing/2014/main" val="20003"/>
                    </a:ext>
                  </a:extLst>
                </a:gridCol>
              </a:tblGrid>
              <a:tr h="381000">
                <a:tc>
                  <a:txBody>
                    <a:bodyPr/>
                    <a:lstStyle/>
                    <a:p>
                      <a:pPr algn="ctr" fontAlgn="b"/>
                      <a:r>
                        <a:rPr lang="en-US" sz="2000" b="1" i="0" u="none" strike="noStrike" dirty="0">
                          <a:solidFill>
                            <a:schemeClr val="dk1"/>
                          </a:solidFill>
                          <a:effectLst/>
                          <a:latin typeface="+mn-lt"/>
                        </a:rPr>
                        <a:t>TYPE</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a:effectLst/>
                        </a:rPr>
                        <a:t>VOLTAGE</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a:effectLst/>
                        </a:rPr>
                        <a:t>TYPE</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a:effectLst/>
                        </a:rPr>
                        <a:t>OUTPUT</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381000">
                <a:tc rowSpan="4">
                  <a:txBody>
                    <a:bodyPr/>
                    <a:lstStyle/>
                    <a:p>
                      <a:pPr algn="ctr" fontAlgn="ctr"/>
                      <a:r>
                        <a:rPr lang="en-US" sz="2000" b="1" u="none" strike="noStrike">
                          <a:effectLst/>
                        </a:rPr>
                        <a:t>STANDARD DUTY</a:t>
                      </a:r>
                      <a:endParaRPr lang="en-US" sz="2000" b="1" i="0" u="none" strike="noStrike" dirty="0">
                        <a:solidFill>
                          <a:srgbClr val="000000"/>
                        </a:solidFill>
                        <a:effectLst/>
                        <a:latin typeface="Calibri"/>
                      </a:endParaRPr>
                    </a:p>
                  </a:txBody>
                  <a:tcPr marL="9525" marR="9525" marT="9525" marB="0" anchor="ctr"/>
                </a:tc>
                <a:tc rowSpan="2">
                  <a:txBody>
                    <a:bodyPr/>
                    <a:lstStyle/>
                    <a:p>
                      <a:pPr algn="ctr" fontAlgn="ctr"/>
                      <a:r>
                        <a:rPr lang="en-US" sz="1600" u="none" strike="noStrike">
                          <a:effectLst/>
                        </a:rPr>
                        <a:t>400V</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u="none" strike="noStrike">
                          <a:effectLst/>
                        </a:rPr>
                        <a:t>CYLINDRICAL</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1 - 50KVAR</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81000">
                <a:tc vMerge="1">
                  <a:txBody>
                    <a:bodyPr/>
                    <a:lstStyle/>
                    <a:p>
                      <a:endParaRPr lang="en-US"/>
                    </a:p>
                  </a:txBody>
                  <a:tcPr/>
                </a:tc>
                <a:tc vMerge="1">
                  <a:txBody>
                    <a:bodyPr/>
                    <a:lstStyle/>
                    <a:p>
                      <a:endParaRPr lang="en-US"/>
                    </a:p>
                  </a:txBody>
                  <a:tcPr/>
                </a:tc>
                <a:tc>
                  <a:txBody>
                    <a:bodyPr/>
                    <a:lstStyle/>
                    <a:p>
                      <a:pPr algn="ctr" fontAlgn="b"/>
                      <a:r>
                        <a:rPr lang="en-US" sz="1600" u="none" strike="noStrike">
                          <a:effectLst/>
                        </a:rPr>
                        <a:t>BOX TYPE</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1 - 25KVAR</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81000">
                <a:tc vMerge="1">
                  <a:txBody>
                    <a:bodyPr/>
                    <a:lstStyle/>
                    <a:p>
                      <a:endParaRPr lang="en-US"/>
                    </a:p>
                  </a:txBody>
                  <a:tcPr/>
                </a:tc>
                <a:tc rowSpan="2">
                  <a:txBody>
                    <a:bodyPr/>
                    <a:lstStyle/>
                    <a:p>
                      <a:pPr algn="ctr" fontAlgn="ctr"/>
                      <a:r>
                        <a:rPr lang="en-US" sz="1600" u="none" strike="noStrike">
                          <a:effectLst/>
                        </a:rPr>
                        <a:t>440V</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u="none" strike="noStrike">
                          <a:effectLst/>
                        </a:rPr>
                        <a:t>CYLINDRICAL</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1 - 50KVAR</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81000">
                <a:tc vMerge="1">
                  <a:txBody>
                    <a:bodyPr/>
                    <a:lstStyle/>
                    <a:p>
                      <a:endParaRPr lang="en-US"/>
                    </a:p>
                  </a:txBody>
                  <a:tcPr/>
                </a:tc>
                <a:tc vMerge="1">
                  <a:txBody>
                    <a:bodyPr/>
                    <a:lstStyle/>
                    <a:p>
                      <a:endParaRPr lang="en-US"/>
                    </a:p>
                  </a:txBody>
                  <a:tcPr/>
                </a:tc>
                <a:tc>
                  <a:txBody>
                    <a:bodyPr/>
                    <a:lstStyle/>
                    <a:p>
                      <a:pPr algn="ctr" fontAlgn="b"/>
                      <a:r>
                        <a:rPr lang="en-US" sz="1600" u="none" strike="noStrike">
                          <a:effectLst/>
                        </a:rPr>
                        <a:t>BOX TYPE</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1 - 25KVAR</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381000">
                <a:tc rowSpan="4">
                  <a:txBody>
                    <a:bodyPr/>
                    <a:lstStyle/>
                    <a:p>
                      <a:pPr algn="ctr" fontAlgn="ctr"/>
                      <a:r>
                        <a:rPr lang="en-US" sz="2000" b="1" u="none" strike="noStrike">
                          <a:effectLst/>
                        </a:rPr>
                        <a:t>HEAVY DUTY</a:t>
                      </a:r>
                      <a:endParaRPr lang="en-US" sz="2000" b="1" i="0" u="none" strike="noStrike" dirty="0">
                        <a:solidFill>
                          <a:srgbClr val="000000"/>
                        </a:solidFill>
                        <a:effectLst/>
                        <a:latin typeface="Calibri"/>
                      </a:endParaRPr>
                    </a:p>
                  </a:txBody>
                  <a:tcPr marL="9525" marR="9525" marT="9525" marB="0" anchor="ctr"/>
                </a:tc>
                <a:tc rowSpan="2">
                  <a:txBody>
                    <a:bodyPr/>
                    <a:lstStyle/>
                    <a:p>
                      <a:pPr algn="ctr" fontAlgn="ctr"/>
                      <a:r>
                        <a:rPr lang="en-US" sz="1600" u="none" strike="noStrike">
                          <a:effectLst/>
                        </a:rPr>
                        <a:t>440V</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u="none" strike="noStrike">
                          <a:effectLst/>
                        </a:rPr>
                        <a:t>CYLINDRICAL</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5 - 25KVAR</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81000">
                <a:tc vMerge="1">
                  <a:txBody>
                    <a:bodyPr/>
                    <a:lstStyle/>
                    <a:p>
                      <a:endParaRPr lang="en-US"/>
                    </a:p>
                  </a:txBody>
                  <a:tcPr/>
                </a:tc>
                <a:tc vMerge="1">
                  <a:txBody>
                    <a:bodyPr/>
                    <a:lstStyle/>
                    <a:p>
                      <a:endParaRPr lang="en-US"/>
                    </a:p>
                  </a:txBody>
                  <a:tcPr/>
                </a:tc>
                <a:tc>
                  <a:txBody>
                    <a:bodyPr/>
                    <a:lstStyle/>
                    <a:p>
                      <a:pPr algn="ctr" fontAlgn="b"/>
                      <a:r>
                        <a:rPr lang="en-US" sz="1600" u="none" strike="noStrike">
                          <a:effectLst/>
                        </a:rPr>
                        <a:t>BOX TYPE</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5 - 25KVAR</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381000">
                <a:tc vMerge="1">
                  <a:txBody>
                    <a:bodyPr/>
                    <a:lstStyle/>
                    <a:p>
                      <a:endParaRPr lang="en-US"/>
                    </a:p>
                  </a:txBody>
                  <a:tcPr/>
                </a:tc>
                <a:tc rowSpan="2">
                  <a:txBody>
                    <a:bodyPr/>
                    <a:lstStyle/>
                    <a:p>
                      <a:pPr algn="ctr" fontAlgn="ctr"/>
                      <a:r>
                        <a:rPr lang="en-US" sz="1600" u="none" strike="noStrike">
                          <a:effectLst/>
                        </a:rPr>
                        <a:t>480V</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u="none" strike="noStrike">
                          <a:effectLst/>
                        </a:rPr>
                        <a:t>CYLINDRICAL</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5 - 25KVAR</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381000">
                <a:tc vMerge="1">
                  <a:txBody>
                    <a:bodyPr/>
                    <a:lstStyle/>
                    <a:p>
                      <a:endParaRPr lang="en-US"/>
                    </a:p>
                  </a:txBody>
                  <a:tcPr/>
                </a:tc>
                <a:tc vMerge="1">
                  <a:txBody>
                    <a:bodyPr/>
                    <a:lstStyle/>
                    <a:p>
                      <a:endParaRPr lang="en-US"/>
                    </a:p>
                  </a:txBody>
                  <a:tcPr/>
                </a:tc>
                <a:tc>
                  <a:txBody>
                    <a:bodyPr/>
                    <a:lstStyle/>
                    <a:p>
                      <a:pPr algn="ctr" fontAlgn="b"/>
                      <a:r>
                        <a:rPr lang="en-US" sz="1600" u="none" strike="noStrike">
                          <a:effectLst/>
                        </a:rPr>
                        <a:t>BOX TYPE</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5 - 25KVAR</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381000">
                <a:tc rowSpan="4">
                  <a:txBody>
                    <a:bodyPr/>
                    <a:lstStyle/>
                    <a:p>
                      <a:pPr algn="ctr" fontAlgn="ctr"/>
                      <a:r>
                        <a:rPr lang="en-US" sz="2000" b="1" u="none" strike="noStrike">
                          <a:effectLst/>
                        </a:rPr>
                        <a:t>SUPER HEAVY DUTY</a:t>
                      </a:r>
                      <a:endParaRPr lang="en-US" sz="2000" b="1" i="0" u="none" strike="noStrike" dirty="0">
                        <a:solidFill>
                          <a:srgbClr val="000000"/>
                        </a:solidFill>
                        <a:effectLst/>
                        <a:latin typeface="Calibri"/>
                      </a:endParaRPr>
                    </a:p>
                  </a:txBody>
                  <a:tcPr marL="9525" marR="9525" marT="9525" marB="0" anchor="ctr"/>
                </a:tc>
                <a:tc rowSpan="2">
                  <a:txBody>
                    <a:bodyPr/>
                    <a:lstStyle/>
                    <a:p>
                      <a:pPr algn="ctr" fontAlgn="ctr"/>
                      <a:r>
                        <a:rPr lang="en-US" sz="1600" u="none" strike="noStrike">
                          <a:effectLst/>
                        </a:rPr>
                        <a:t>525V</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u="none" strike="noStrike">
                          <a:effectLst/>
                        </a:rPr>
                        <a:t>CYLINDRICAL</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5 - 25KVAR</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381000">
                <a:tc vMerge="1">
                  <a:txBody>
                    <a:bodyPr/>
                    <a:lstStyle/>
                    <a:p>
                      <a:endParaRPr lang="en-US"/>
                    </a:p>
                  </a:txBody>
                  <a:tcPr/>
                </a:tc>
                <a:tc vMerge="1">
                  <a:txBody>
                    <a:bodyPr/>
                    <a:lstStyle/>
                    <a:p>
                      <a:endParaRPr lang="en-US"/>
                    </a:p>
                  </a:txBody>
                  <a:tcPr/>
                </a:tc>
                <a:tc>
                  <a:txBody>
                    <a:bodyPr/>
                    <a:lstStyle/>
                    <a:p>
                      <a:pPr algn="ctr" fontAlgn="b"/>
                      <a:r>
                        <a:rPr lang="en-US" sz="1600" u="none" strike="noStrike">
                          <a:effectLst/>
                        </a:rPr>
                        <a:t>BOX TYPE</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5 - 25KVAR</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381000">
                <a:tc vMerge="1">
                  <a:txBody>
                    <a:bodyPr/>
                    <a:lstStyle/>
                    <a:p>
                      <a:endParaRPr lang="en-US"/>
                    </a:p>
                  </a:txBody>
                  <a:tcPr/>
                </a:tc>
                <a:tc rowSpan="2">
                  <a:txBody>
                    <a:bodyPr/>
                    <a:lstStyle/>
                    <a:p>
                      <a:pPr algn="ctr" fontAlgn="ctr"/>
                      <a:r>
                        <a:rPr lang="en-US" sz="1600" u="none" strike="noStrike">
                          <a:effectLst/>
                        </a:rPr>
                        <a:t>690V</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u="none" strike="noStrike">
                          <a:effectLst/>
                        </a:rPr>
                        <a:t>CYLINDRICAL</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5 - 25KVAR</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381000">
                <a:tc vMerge="1">
                  <a:txBody>
                    <a:bodyPr/>
                    <a:lstStyle/>
                    <a:p>
                      <a:endParaRPr lang="en-US"/>
                    </a:p>
                  </a:txBody>
                  <a:tcPr/>
                </a:tc>
                <a:tc vMerge="1">
                  <a:txBody>
                    <a:bodyPr/>
                    <a:lstStyle/>
                    <a:p>
                      <a:endParaRPr lang="en-US"/>
                    </a:p>
                  </a:txBody>
                  <a:tcPr/>
                </a:tc>
                <a:tc>
                  <a:txBody>
                    <a:bodyPr/>
                    <a:lstStyle/>
                    <a:p>
                      <a:pPr algn="ctr" fontAlgn="b"/>
                      <a:r>
                        <a:rPr lang="en-US" sz="1600" u="none" strike="noStrike">
                          <a:effectLst/>
                        </a:rPr>
                        <a:t>BOX TYPE</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5 - 25KVAR</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530706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PFC Capacitors - Construction</a:t>
            </a:r>
          </a:p>
        </p:txBody>
      </p:sp>
      <p:sp>
        <p:nvSpPr>
          <p:cNvPr id="9" name="Rectangle 8"/>
          <p:cNvSpPr/>
          <p:nvPr/>
        </p:nvSpPr>
        <p:spPr>
          <a:xfrm>
            <a:off x="228599" y="762000"/>
            <a:ext cx="8520689" cy="4216539"/>
          </a:xfrm>
          <a:prstGeom prst="rect">
            <a:avLst/>
          </a:prstGeom>
        </p:spPr>
        <p:txBody>
          <a:bodyPr wrap="square">
            <a:spAutoFit/>
          </a:bodyPr>
          <a:lstStyle/>
          <a:p>
            <a:pPr>
              <a:spcBef>
                <a:spcPct val="40000"/>
              </a:spcBef>
              <a:spcAft>
                <a:spcPct val="40000"/>
              </a:spcAft>
              <a:buFont typeface="Wingdings" pitchFamily="2" charset="2"/>
              <a:buChar char="Ø"/>
            </a:pPr>
            <a:r>
              <a:rPr lang="en-US" sz="2000" dirty="0">
                <a:latin typeface="Bookman Old Style" pitchFamily="18" charset="0"/>
              </a:rPr>
              <a:t> Standard Duty capacitors are manufactured by using standard thickness of dielectric material with heavy edge metallization along with special slope and wave cut profile.</a:t>
            </a:r>
          </a:p>
          <a:p>
            <a:pPr>
              <a:spcBef>
                <a:spcPct val="40000"/>
              </a:spcBef>
              <a:spcAft>
                <a:spcPct val="40000"/>
              </a:spcAft>
              <a:buFont typeface="Wingdings" pitchFamily="2" charset="2"/>
              <a:buChar char="Ø"/>
            </a:pPr>
            <a:r>
              <a:rPr lang="en-US" sz="2000" dirty="0">
                <a:latin typeface="Bookman Old Style" pitchFamily="18" charset="0"/>
              </a:rPr>
              <a:t> Heavy duty Capacitors are manufactured with thicker dielectric material with heavy edge metallization along with special slope profile and wave cut profile, housed in a bigger aluminum can. </a:t>
            </a:r>
          </a:p>
          <a:p>
            <a:pPr>
              <a:spcBef>
                <a:spcPct val="40000"/>
              </a:spcBef>
              <a:spcAft>
                <a:spcPct val="40000"/>
              </a:spcAft>
              <a:buFont typeface="Wingdings" pitchFamily="2" charset="2"/>
              <a:buChar char="Ø"/>
            </a:pPr>
            <a:r>
              <a:rPr lang="en-US" sz="2000" dirty="0">
                <a:latin typeface="Bookman Old Style" pitchFamily="18" charset="0"/>
              </a:rPr>
              <a:t> Super Heavy Duty capacitors are made of internal series metallized film, which reduces the terminal voltage at the capacitor level by half. This results into drastic reduction of temperature with in the capacitor. </a:t>
            </a:r>
          </a:p>
          <a:p>
            <a:pPr>
              <a:spcBef>
                <a:spcPct val="40000"/>
              </a:spcBef>
              <a:spcAft>
                <a:spcPct val="40000"/>
              </a:spcAft>
              <a:buFont typeface="Wingdings" pitchFamily="2" charset="2"/>
              <a:buChar char="Ø"/>
            </a:pPr>
            <a:endParaRPr lang="en-US" sz="2000" dirty="0">
              <a:latin typeface="Bookman Old Style"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539957"/>
            <a:ext cx="4686300" cy="1632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492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dirty="0"/>
              <a:t>Range</a:t>
            </a:r>
            <a:endParaRPr lang="en-US" sz="2400" b="1" dirty="0"/>
          </a:p>
        </p:txBody>
      </p:sp>
      <p:sp>
        <p:nvSpPr>
          <p:cNvPr id="7" name="Content Placeholder 3"/>
          <p:cNvSpPr>
            <a:spLocks noGrp="1"/>
          </p:cNvSpPr>
          <p:nvPr>
            <p:ph idx="1"/>
          </p:nvPr>
        </p:nvSpPr>
        <p:spPr>
          <a:xfrm>
            <a:off x="304800" y="1295400"/>
            <a:ext cx="8229600" cy="4136517"/>
          </a:xfrm>
        </p:spPr>
        <p:txBody>
          <a:bodyPr wrap="square">
            <a:spAutoFit/>
          </a:bodyPr>
          <a:lstStyle/>
          <a:p>
            <a:pPr>
              <a:spcBef>
                <a:spcPct val="40000"/>
              </a:spcBef>
              <a:spcAft>
                <a:spcPct val="40000"/>
              </a:spcAft>
            </a:pPr>
            <a:r>
              <a:rPr lang="en-US" sz="1800" dirty="0">
                <a:latin typeface="Bookman Old Style" pitchFamily="18" charset="0"/>
              </a:rPr>
              <a:t>Fan Capacitors – Dry in PP Can &amp; Oil Capacitor in </a:t>
            </a:r>
            <a:r>
              <a:rPr lang="en-US" sz="1800" dirty="0" err="1">
                <a:latin typeface="Bookman Old Style" pitchFamily="18" charset="0"/>
              </a:rPr>
              <a:t>Aluminium</a:t>
            </a:r>
            <a:r>
              <a:rPr lang="en-US" sz="1800" dirty="0">
                <a:latin typeface="Bookman Old Style" pitchFamily="18" charset="0"/>
              </a:rPr>
              <a:t> Can</a:t>
            </a:r>
            <a:endParaRPr lang="en-US" sz="600" dirty="0">
              <a:latin typeface="Bookman Old Style" pitchFamily="18" charset="0"/>
            </a:endParaRPr>
          </a:p>
          <a:p>
            <a:pPr>
              <a:spcBef>
                <a:spcPct val="40000"/>
              </a:spcBef>
              <a:spcAft>
                <a:spcPct val="40000"/>
              </a:spcAft>
            </a:pPr>
            <a:r>
              <a:rPr lang="en-US" sz="1800" dirty="0">
                <a:latin typeface="Bookman Old Style" pitchFamily="18" charset="0"/>
              </a:rPr>
              <a:t>Motor run Capacitors – PP, Aluminum &amp; Box Type</a:t>
            </a:r>
          </a:p>
          <a:p>
            <a:pPr>
              <a:spcBef>
                <a:spcPct val="40000"/>
              </a:spcBef>
              <a:spcAft>
                <a:spcPct val="40000"/>
              </a:spcAft>
            </a:pPr>
            <a:r>
              <a:rPr lang="en-US" sz="1800" dirty="0">
                <a:latin typeface="Bookman Old Style" pitchFamily="18" charset="0"/>
              </a:rPr>
              <a:t>Motor Start Capacitors</a:t>
            </a:r>
          </a:p>
          <a:p>
            <a:pPr>
              <a:spcBef>
                <a:spcPct val="40000"/>
              </a:spcBef>
              <a:spcAft>
                <a:spcPct val="40000"/>
              </a:spcAft>
            </a:pPr>
            <a:r>
              <a:rPr lang="en-US" sz="1800" dirty="0">
                <a:latin typeface="Bookman Old Style" pitchFamily="18" charset="0"/>
              </a:rPr>
              <a:t>Lighting Capacitors</a:t>
            </a:r>
          </a:p>
          <a:p>
            <a:pPr>
              <a:spcBef>
                <a:spcPct val="40000"/>
              </a:spcBef>
              <a:spcAft>
                <a:spcPct val="40000"/>
              </a:spcAft>
            </a:pPr>
            <a:r>
              <a:rPr lang="en-US" sz="1800" dirty="0">
                <a:latin typeface="Bookman Old Style" pitchFamily="18" charset="0"/>
              </a:rPr>
              <a:t>Submersible Pump Capacitors</a:t>
            </a:r>
          </a:p>
          <a:p>
            <a:pPr>
              <a:spcBef>
                <a:spcPct val="40000"/>
              </a:spcBef>
              <a:spcAft>
                <a:spcPct val="40000"/>
              </a:spcAft>
            </a:pPr>
            <a:r>
              <a:rPr lang="en-US" sz="1800" dirty="0">
                <a:latin typeface="Bookman Old Style" pitchFamily="18" charset="0"/>
              </a:rPr>
              <a:t>Air Conditioning &amp; Refrigeration Capacitors</a:t>
            </a:r>
          </a:p>
          <a:p>
            <a:pPr>
              <a:spcBef>
                <a:spcPct val="40000"/>
              </a:spcBef>
              <a:spcAft>
                <a:spcPct val="40000"/>
              </a:spcAft>
            </a:pPr>
            <a:r>
              <a:rPr lang="en-US" sz="1800" dirty="0">
                <a:latin typeface="Bookman Old Style" pitchFamily="18" charset="0"/>
              </a:rPr>
              <a:t>Dual Capacitors</a:t>
            </a:r>
          </a:p>
          <a:p>
            <a:pPr>
              <a:spcBef>
                <a:spcPct val="40000"/>
              </a:spcBef>
              <a:spcAft>
                <a:spcPct val="40000"/>
              </a:spcAft>
            </a:pPr>
            <a:r>
              <a:rPr lang="en-US" sz="1800" dirty="0">
                <a:latin typeface="Bookman Old Style" pitchFamily="18" charset="0"/>
              </a:rPr>
              <a:t>PFC Capacitors – Cylindrical &amp; Box Type from 230V-690V.Mainly for Industrial, Agricultural and Windmill applications..</a:t>
            </a:r>
          </a:p>
        </p:txBody>
      </p:sp>
    </p:spTree>
    <p:extLst>
      <p:ext uri="{BB962C8B-B14F-4D97-AF65-F5344CB8AC3E}">
        <p14:creationId xmlns:p14="http://schemas.microsoft.com/office/powerpoint/2010/main" val="3156019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dirty="0"/>
              <a:t>Important Customers</a:t>
            </a:r>
            <a:endParaRPr lang="en-US" sz="2400" b="1" dirty="0"/>
          </a:p>
        </p:txBody>
      </p:sp>
      <p:sp>
        <p:nvSpPr>
          <p:cNvPr id="7" name="Content Placeholder 3"/>
          <p:cNvSpPr>
            <a:spLocks noGrp="1"/>
          </p:cNvSpPr>
          <p:nvPr>
            <p:ph idx="1"/>
          </p:nvPr>
        </p:nvSpPr>
        <p:spPr>
          <a:xfrm>
            <a:off x="304800" y="914400"/>
            <a:ext cx="8229600" cy="2419124"/>
          </a:xfrm>
        </p:spPr>
        <p:txBody>
          <a:bodyPr wrap="square">
            <a:spAutoFit/>
          </a:bodyPr>
          <a:lstStyle/>
          <a:p>
            <a:pPr>
              <a:spcBef>
                <a:spcPct val="40000"/>
              </a:spcBef>
              <a:spcAft>
                <a:spcPct val="40000"/>
              </a:spcAft>
            </a:pPr>
            <a:r>
              <a:rPr lang="en-US" sz="1800" dirty="0">
                <a:latin typeface="Bookman Old Style" pitchFamily="18" charset="0"/>
              </a:rPr>
              <a:t>Fan Capacitors – Crompton, Orient, Havells, Bajaj, Ancho, Panasonic, V-</a:t>
            </a:r>
            <a:r>
              <a:rPr lang="en-US" sz="1800" dirty="0" err="1">
                <a:latin typeface="Bookman Old Style" pitchFamily="18" charset="0"/>
              </a:rPr>
              <a:t>Gurad</a:t>
            </a:r>
            <a:r>
              <a:rPr lang="en-US" sz="1800" dirty="0">
                <a:latin typeface="Bookman Old Style" pitchFamily="18" charset="0"/>
              </a:rPr>
              <a:t>, Ajanta Orpat,Polar and GM </a:t>
            </a:r>
            <a:r>
              <a:rPr lang="en-US" sz="1800" dirty="0" err="1">
                <a:latin typeface="Bookman Old Style" pitchFamily="18" charset="0"/>
              </a:rPr>
              <a:t>etc</a:t>
            </a:r>
            <a:endParaRPr lang="en-US" sz="600" dirty="0">
              <a:latin typeface="Bookman Old Style" pitchFamily="18" charset="0"/>
            </a:endParaRPr>
          </a:p>
          <a:p>
            <a:pPr>
              <a:spcBef>
                <a:spcPct val="40000"/>
              </a:spcBef>
              <a:spcAft>
                <a:spcPct val="40000"/>
              </a:spcAft>
            </a:pPr>
            <a:r>
              <a:rPr lang="en-US" sz="1800" dirty="0">
                <a:latin typeface="Bookman Old Style" pitchFamily="18" charset="0"/>
              </a:rPr>
              <a:t>Motor run Capacitors – Crompton, Kirloskar, Shakthi Pumps, Sharp,CRI Pumps etc.</a:t>
            </a:r>
          </a:p>
          <a:p>
            <a:pPr>
              <a:spcBef>
                <a:spcPct val="40000"/>
              </a:spcBef>
              <a:spcAft>
                <a:spcPct val="40000"/>
              </a:spcAft>
            </a:pPr>
            <a:r>
              <a:rPr lang="en-US" sz="1800" dirty="0">
                <a:latin typeface="Bookman Old Style" pitchFamily="18" charset="0"/>
              </a:rPr>
              <a:t>Air Conditioning – Voltas, Blue star, Tecumseh, Videocon etc.</a:t>
            </a:r>
          </a:p>
          <a:p>
            <a:pPr>
              <a:spcBef>
                <a:spcPct val="40000"/>
              </a:spcBef>
              <a:spcAft>
                <a:spcPct val="40000"/>
              </a:spcAft>
            </a:pPr>
            <a:r>
              <a:rPr lang="en-US" sz="1800" dirty="0">
                <a:latin typeface="Bookman Old Style" pitchFamily="18" charset="0"/>
              </a:rPr>
              <a:t>Lighting Capacitors – Philips (India &amp; USA), CG, Bajaj etc.</a:t>
            </a:r>
          </a:p>
        </p:txBody>
      </p:sp>
      <p:sp>
        <p:nvSpPr>
          <p:cNvPr id="9" name="Content Placeholder 3"/>
          <p:cNvSpPr txBox="1">
            <a:spLocks/>
          </p:cNvSpPr>
          <p:nvPr/>
        </p:nvSpPr>
        <p:spPr>
          <a:xfrm>
            <a:off x="304800" y="2971800"/>
            <a:ext cx="8229600" cy="3194721"/>
          </a:xfrm>
          <a:prstGeom prst="rect">
            <a:avLst/>
          </a:prstGeom>
        </p:spPr>
        <p:txBody>
          <a:bodyPr vert="horz" wrap="square">
            <a:sp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Bef>
                <a:spcPct val="40000"/>
              </a:spcBef>
              <a:spcAft>
                <a:spcPct val="40000"/>
              </a:spcAft>
            </a:pPr>
            <a:endParaRPr lang="en-US" sz="1800" dirty="0">
              <a:latin typeface="Bookman Old Style" pitchFamily="18" charset="0"/>
            </a:endParaRPr>
          </a:p>
          <a:p>
            <a:pPr>
              <a:spcBef>
                <a:spcPct val="40000"/>
              </a:spcBef>
              <a:spcAft>
                <a:spcPct val="40000"/>
              </a:spcAft>
            </a:pPr>
            <a:r>
              <a:rPr lang="en-US" sz="1800" dirty="0">
                <a:latin typeface="Bookman Old Style" pitchFamily="18" charset="0"/>
              </a:rPr>
              <a:t>We export 7-8 containers of Capacitors &amp; Film to various countries across the globe.</a:t>
            </a:r>
          </a:p>
          <a:p>
            <a:pPr>
              <a:spcBef>
                <a:spcPct val="40000"/>
              </a:spcBef>
              <a:spcAft>
                <a:spcPct val="40000"/>
              </a:spcAft>
            </a:pPr>
            <a:r>
              <a:rPr lang="en-US" sz="1800" dirty="0">
                <a:latin typeface="Bookman Old Style" pitchFamily="18" charset="0"/>
              </a:rPr>
              <a:t>Globally we supply Lighting Capacitors to Philips</a:t>
            </a:r>
            <a:endParaRPr lang="en-US" sz="600" dirty="0">
              <a:latin typeface="Bookman Old Style" pitchFamily="18" charset="0"/>
            </a:endParaRPr>
          </a:p>
          <a:p>
            <a:pPr>
              <a:spcBef>
                <a:spcPct val="40000"/>
              </a:spcBef>
              <a:spcAft>
                <a:spcPct val="40000"/>
              </a:spcAft>
            </a:pPr>
            <a:r>
              <a:rPr lang="en-US" sz="1800" dirty="0">
                <a:latin typeface="Bookman Old Style" pitchFamily="18" charset="0"/>
              </a:rPr>
              <a:t>Our Air Conditioning capacitors we supply in good quantity to UAE &amp; Qatar markets</a:t>
            </a:r>
          </a:p>
          <a:p>
            <a:pPr>
              <a:spcBef>
                <a:spcPct val="40000"/>
              </a:spcBef>
              <a:spcAft>
                <a:spcPct val="40000"/>
              </a:spcAft>
            </a:pPr>
            <a:r>
              <a:rPr lang="en-US" sz="1800" dirty="0">
                <a:latin typeface="Bookman Old Style" pitchFamily="18" charset="0"/>
              </a:rPr>
              <a:t>Our Power Capacitors we export to Eastern European, Middle East &amp; Asian countries in TIBCON brand.</a:t>
            </a:r>
          </a:p>
        </p:txBody>
      </p:sp>
    </p:spTree>
    <p:extLst>
      <p:ext uri="{BB962C8B-B14F-4D97-AF65-F5344CB8AC3E}">
        <p14:creationId xmlns:p14="http://schemas.microsoft.com/office/powerpoint/2010/main" val="3256680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TEL - Strengths</a:t>
            </a:r>
          </a:p>
        </p:txBody>
      </p:sp>
      <p:sp>
        <p:nvSpPr>
          <p:cNvPr id="6" name="Rectangle 5"/>
          <p:cNvSpPr/>
          <p:nvPr/>
        </p:nvSpPr>
        <p:spPr>
          <a:xfrm>
            <a:off x="318511" y="906685"/>
            <a:ext cx="8520689" cy="4579715"/>
          </a:xfrm>
          <a:prstGeom prst="rect">
            <a:avLst/>
          </a:prstGeom>
        </p:spPr>
        <p:txBody>
          <a:bodyPr wrap="square">
            <a:spAutoFit/>
          </a:bodyPr>
          <a:lstStyle/>
          <a:p>
            <a:pPr>
              <a:spcBef>
                <a:spcPct val="40000"/>
              </a:spcBef>
              <a:spcAft>
                <a:spcPct val="40000"/>
              </a:spcAft>
              <a:buFont typeface="Wingdings" pitchFamily="2" charset="2"/>
              <a:buChar char="Ø"/>
            </a:pPr>
            <a:r>
              <a:rPr lang="en-US" dirty="0">
                <a:latin typeface="Bookman Old Style" pitchFamily="18" charset="0"/>
              </a:rPr>
              <a:t> TEL has been procuring, running and maintaining automatic and sophisticated machinery imported from Europe, Korea and China to manufacture highly reliable capacitors.</a:t>
            </a:r>
          </a:p>
          <a:p>
            <a:pPr>
              <a:spcBef>
                <a:spcPct val="40000"/>
              </a:spcBef>
              <a:spcAft>
                <a:spcPct val="40000"/>
              </a:spcAft>
              <a:buFont typeface="Wingdings" pitchFamily="2" charset="2"/>
              <a:buChar char="Ø"/>
            </a:pPr>
            <a:r>
              <a:rPr lang="en-US" dirty="0">
                <a:latin typeface="Bookman Old Style" pitchFamily="18" charset="0"/>
              </a:rPr>
              <a:t>The Company has good production ancillary units forming business associates in providing various components and sub components. </a:t>
            </a:r>
          </a:p>
          <a:p>
            <a:pPr>
              <a:spcBef>
                <a:spcPct val="40000"/>
              </a:spcBef>
              <a:spcAft>
                <a:spcPct val="40000"/>
              </a:spcAft>
              <a:buFont typeface="Wingdings" pitchFamily="2" charset="2"/>
              <a:buChar char="Ø"/>
            </a:pPr>
            <a:r>
              <a:rPr lang="en-US" dirty="0">
                <a:latin typeface="Bookman Old Style" pitchFamily="18" charset="0"/>
              </a:rPr>
              <a:t> The Company upgrades the products on a continuous basis and a variety of 300+ Capacitor models &amp; production of 75Million capacitors per annum  </a:t>
            </a:r>
          </a:p>
          <a:p>
            <a:pPr>
              <a:spcBef>
                <a:spcPct val="40000"/>
              </a:spcBef>
              <a:spcAft>
                <a:spcPct val="40000"/>
              </a:spcAft>
              <a:buFont typeface="Wingdings" pitchFamily="2" charset="2"/>
              <a:buChar char="Ø"/>
            </a:pPr>
            <a:r>
              <a:rPr lang="en-US" dirty="0">
                <a:latin typeface="Bookman Old Style" pitchFamily="18" charset="0"/>
              </a:rPr>
              <a:t> The Company has got global approvals and Product Certifications  - UL Certificate from Under Writer Laboratories Inc (USA), CSA-Certificate from Canadian Standards Association and other approvals like IEC, CE, RoHS /REACH BIS etc., </a:t>
            </a:r>
          </a:p>
          <a:p>
            <a:pPr>
              <a:spcBef>
                <a:spcPct val="40000"/>
              </a:spcBef>
              <a:spcAft>
                <a:spcPct val="40000"/>
              </a:spcAft>
              <a:buFont typeface="Wingdings" pitchFamily="2" charset="2"/>
              <a:buChar char="Ø"/>
            </a:pPr>
            <a:r>
              <a:rPr lang="en-US" dirty="0">
                <a:latin typeface="Bookman Old Style" pitchFamily="18" charset="0"/>
              </a:rPr>
              <a:t> The Company has got ISO 9001 -2015 Quality System Certification.</a:t>
            </a:r>
          </a:p>
        </p:txBody>
      </p:sp>
    </p:spTree>
    <p:extLst>
      <p:ext uri="{BB962C8B-B14F-4D97-AF65-F5344CB8AC3E}">
        <p14:creationId xmlns:p14="http://schemas.microsoft.com/office/powerpoint/2010/main" val="2336198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TEL - Strengths</a:t>
            </a:r>
          </a:p>
        </p:txBody>
      </p:sp>
      <p:sp>
        <p:nvSpPr>
          <p:cNvPr id="6" name="Rectangle 5"/>
          <p:cNvSpPr/>
          <p:nvPr/>
        </p:nvSpPr>
        <p:spPr>
          <a:xfrm>
            <a:off x="318511" y="934283"/>
            <a:ext cx="8520689" cy="4247317"/>
          </a:xfrm>
          <a:prstGeom prst="rect">
            <a:avLst/>
          </a:prstGeom>
        </p:spPr>
        <p:txBody>
          <a:bodyPr wrap="square">
            <a:spAutoFit/>
          </a:bodyPr>
          <a:lstStyle/>
          <a:p>
            <a:pPr>
              <a:spcBef>
                <a:spcPct val="40000"/>
              </a:spcBef>
              <a:spcAft>
                <a:spcPct val="40000"/>
              </a:spcAft>
              <a:buFont typeface="Wingdings" pitchFamily="2" charset="2"/>
              <a:buChar char="Ø"/>
            </a:pPr>
            <a:r>
              <a:rPr lang="en-US" dirty="0">
                <a:latin typeface="Bookman Old Style" pitchFamily="18" charset="0"/>
              </a:rPr>
              <a:t> The company has four manufacturing facilities with a head count of more than 600 people.</a:t>
            </a:r>
          </a:p>
          <a:p>
            <a:pPr>
              <a:spcBef>
                <a:spcPct val="40000"/>
              </a:spcBef>
              <a:spcAft>
                <a:spcPct val="40000"/>
              </a:spcAft>
              <a:buFont typeface="Wingdings" pitchFamily="2" charset="2"/>
              <a:buChar char="Ø"/>
            </a:pPr>
            <a:r>
              <a:rPr lang="en-US" dirty="0">
                <a:latin typeface="Bookman Old Style" pitchFamily="18" charset="0"/>
              </a:rPr>
              <a:t> Entered into Manufacturing Contract for Dry HID Lighting Capacitors with a US based company</a:t>
            </a:r>
          </a:p>
          <a:p>
            <a:pPr>
              <a:spcBef>
                <a:spcPct val="40000"/>
              </a:spcBef>
              <a:spcAft>
                <a:spcPct val="40000"/>
              </a:spcAft>
              <a:buFont typeface="Wingdings" pitchFamily="2" charset="2"/>
              <a:buChar char="Ø"/>
            </a:pPr>
            <a:r>
              <a:rPr lang="en-US" dirty="0">
                <a:latin typeface="Bookman Old Style" pitchFamily="18" charset="0"/>
              </a:rPr>
              <a:t> Not a single working hours has been lost in last 30 years due to any labor unrest.</a:t>
            </a:r>
          </a:p>
          <a:p>
            <a:pPr>
              <a:spcBef>
                <a:spcPct val="40000"/>
              </a:spcBef>
              <a:spcAft>
                <a:spcPct val="40000"/>
              </a:spcAft>
              <a:buFont typeface="Wingdings" pitchFamily="2" charset="2"/>
              <a:buChar char="Ø"/>
            </a:pPr>
            <a:r>
              <a:rPr lang="en-US" dirty="0">
                <a:latin typeface="Bookman Old Style" pitchFamily="18" charset="0"/>
              </a:rPr>
              <a:t> Excellent financial track record with all vendors, suppliers &amp; bankers.</a:t>
            </a:r>
          </a:p>
          <a:p>
            <a:pPr>
              <a:spcBef>
                <a:spcPct val="40000"/>
              </a:spcBef>
              <a:spcAft>
                <a:spcPct val="40000"/>
              </a:spcAft>
              <a:buFont typeface="Wingdings" pitchFamily="2" charset="2"/>
              <a:buChar char="Ø"/>
            </a:pPr>
            <a:r>
              <a:rPr lang="en-US" dirty="0">
                <a:latin typeface="Bookman Old Style" pitchFamily="18" charset="0"/>
              </a:rPr>
              <a:t> Personal involvement of the promoters, headed by </a:t>
            </a:r>
            <a:r>
              <a:rPr lang="en-US" dirty="0" err="1">
                <a:latin typeface="Bookman Old Style" pitchFamily="18" charset="0"/>
              </a:rPr>
              <a:t>Mr.Jyoti</a:t>
            </a:r>
            <a:r>
              <a:rPr lang="en-US" dirty="0">
                <a:latin typeface="Bookman Old Style" pitchFamily="18" charset="0"/>
              </a:rPr>
              <a:t> Prakash Tibrewala as Chairman, </a:t>
            </a:r>
            <a:r>
              <a:rPr lang="en-US" dirty="0" err="1">
                <a:latin typeface="Bookman Old Style" pitchFamily="18" charset="0"/>
              </a:rPr>
              <a:t>Mr.Vineet</a:t>
            </a:r>
            <a:r>
              <a:rPr lang="en-US" dirty="0">
                <a:latin typeface="Bookman Old Style" pitchFamily="18" charset="0"/>
              </a:rPr>
              <a:t> Tibrewala as Managing Director &amp; </a:t>
            </a:r>
            <a:r>
              <a:rPr lang="en-US" dirty="0" err="1">
                <a:latin typeface="Bookman Old Style" pitchFamily="18" charset="0"/>
              </a:rPr>
              <a:t>Mr.Vishal</a:t>
            </a:r>
            <a:r>
              <a:rPr lang="en-US" dirty="0">
                <a:latin typeface="Bookman Old Style" pitchFamily="18" charset="0"/>
              </a:rPr>
              <a:t> Tibrewala as Director – Marketing.</a:t>
            </a:r>
          </a:p>
          <a:p>
            <a:pPr>
              <a:spcBef>
                <a:spcPct val="40000"/>
              </a:spcBef>
              <a:spcAft>
                <a:spcPct val="40000"/>
              </a:spcAft>
              <a:buFont typeface="Wingdings" pitchFamily="2" charset="2"/>
              <a:buChar char="Ø"/>
            </a:pPr>
            <a:endParaRPr lang="en-US" dirty="0">
              <a:latin typeface="Bookman Old Style" pitchFamily="18" charset="0"/>
            </a:endParaRPr>
          </a:p>
        </p:txBody>
      </p:sp>
    </p:spTree>
    <p:extLst>
      <p:ext uri="{BB962C8B-B14F-4D97-AF65-F5344CB8AC3E}">
        <p14:creationId xmlns:p14="http://schemas.microsoft.com/office/powerpoint/2010/main" val="1770558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1756620"/>
            <a:ext cx="3117273" cy="681780"/>
          </a:xfrm>
          <a:prstGeom prst="rect">
            <a:avLst/>
          </a:prstGeom>
        </p:spPr>
      </p:pic>
      <p:sp>
        <p:nvSpPr>
          <p:cNvPr id="2" name="TextBox 1"/>
          <p:cNvSpPr txBox="1"/>
          <p:nvPr/>
        </p:nvSpPr>
        <p:spPr>
          <a:xfrm>
            <a:off x="1749136" y="3276600"/>
            <a:ext cx="6328064" cy="1323439"/>
          </a:xfrm>
          <a:prstGeom prst="rect">
            <a:avLst/>
          </a:prstGeom>
          <a:noFill/>
        </p:spPr>
        <p:txBody>
          <a:bodyPr wrap="square" rtlCol="0">
            <a:spAutoFit/>
          </a:bodyPr>
          <a:lstStyle/>
          <a:p>
            <a:r>
              <a:rPr lang="en-US" sz="8000" b="1" dirty="0">
                <a:latin typeface="Bookman Old Style" pitchFamily="18" charset="0"/>
              </a:rPr>
              <a:t>Thank You</a:t>
            </a:r>
          </a:p>
        </p:txBody>
      </p:sp>
    </p:spTree>
    <p:extLst>
      <p:ext uri="{BB962C8B-B14F-4D97-AF65-F5344CB8AC3E}">
        <p14:creationId xmlns:p14="http://schemas.microsoft.com/office/powerpoint/2010/main" val="412822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pic>
        <p:nvPicPr>
          <p:cNvPr id="17" name="Picture 4" descr="bu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990600"/>
            <a:ext cx="7813675" cy="42221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84841" y="5244754"/>
            <a:ext cx="5192713" cy="369332"/>
          </a:xfrm>
          <a:prstGeom prst="rect">
            <a:avLst/>
          </a:prstGeom>
          <a:noFill/>
        </p:spPr>
        <p:txBody>
          <a:bodyPr wrap="square" rtlCol="0">
            <a:spAutoFit/>
          </a:bodyPr>
          <a:lstStyle/>
          <a:p>
            <a:r>
              <a:rPr lang="en-US" i="1" dirty="0"/>
              <a:t>Head Office &amp; manufacturing location Unit 3</a:t>
            </a:r>
          </a:p>
        </p:txBody>
      </p:sp>
    </p:spTree>
    <p:extLst>
      <p:ext uri="{BB962C8B-B14F-4D97-AF65-F5344CB8AC3E}">
        <p14:creationId xmlns:p14="http://schemas.microsoft.com/office/powerpoint/2010/main" val="145330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pic>
        <p:nvPicPr>
          <p:cNvPr id="9"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78174" y="914400"/>
            <a:ext cx="8256226" cy="403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2" name="TextBox 1"/>
          <p:cNvSpPr txBox="1"/>
          <p:nvPr/>
        </p:nvSpPr>
        <p:spPr>
          <a:xfrm>
            <a:off x="4533900" y="4932402"/>
            <a:ext cx="4062285" cy="369332"/>
          </a:xfrm>
          <a:prstGeom prst="rect">
            <a:avLst/>
          </a:prstGeom>
          <a:noFill/>
        </p:spPr>
        <p:txBody>
          <a:bodyPr wrap="square" rtlCol="0">
            <a:spAutoFit/>
          </a:bodyPr>
          <a:lstStyle/>
          <a:p>
            <a:r>
              <a:rPr lang="en-US" i="1" dirty="0"/>
              <a:t>Unit 4, Hardware Park, Hyderabad</a:t>
            </a:r>
          </a:p>
        </p:txBody>
      </p:sp>
    </p:spTree>
    <p:extLst>
      <p:ext uri="{BB962C8B-B14F-4D97-AF65-F5344CB8AC3E}">
        <p14:creationId xmlns:p14="http://schemas.microsoft.com/office/powerpoint/2010/main" val="1062193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pic>
        <p:nvPicPr>
          <p:cNvPr id="10"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990600"/>
            <a:ext cx="6737350" cy="4495800"/>
          </a:xfr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2" name="TextBox 1"/>
          <p:cNvSpPr txBox="1"/>
          <p:nvPr/>
        </p:nvSpPr>
        <p:spPr>
          <a:xfrm>
            <a:off x="3260127" y="5428731"/>
            <a:ext cx="4800600" cy="369332"/>
          </a:xfrm>
          <a:prstGeom prst="rect">
            <a:avLst/>
          </a:prstGeom>
          <a:noFill/>
        </p:spPr>
        <p:txBody>
          <a:bodyPr wrap="square" rtlCol="0">
            <a:spAutoFit/>
          </a:bodyPr>
          <a:lstStyle/>
          <a:p>
            <a:r>
              <a:rPr lang="en-US" i="1" dirty="0"/>
              <a:t>Metallizing Machine – </a:t>
            </a:r>
            <a:r>
              <a:rPr lang="en-US" i="1" dirty="0" err="1"/>
              <a:t>Leybold</a:t>
            </a:r>
            <a:r>
              <a:rPr lang="en-US" i="1" dirty="0"/>
              <a:t>, Germany</a:t>
            </a:r>
          </a:p>
        </p:txBody>
      </p:sp>
    </p:spTree>
    <p:extLst>
      <p:ext uri="{BB962C8B-B14F-4D97-AF65-F5344CB8AC3E}">
        <p14:creationId xmlns:p14="http://schemas.microsoft.com/office/powerpoint/2010/main" val="306126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2" name="TextBox 1"/>
          <p:cNvSpPr txBox="1"/>
          <p:nvPr/>
        </p:nvSpPr>
        <p:spPr>
          <a:xfrm>
            <a:off x="5867400" y="6107668"/>
            <a:ext cx="2881889" cy="369332"/>
          </a:xfrm>
          <a:prstGeom prst="rect">
            <a:avLst/>
          </a:prstGeom>
          <a:noFill/>
        </p:spPr>
        <p:txBody>
          <a:bodyPr wrap="square" rtlCol="0">
            <a:spAutoFit/>
          </a:bodyPr>
          <a:lstStyle/>
          <a:p>
            <a:r>
              <a:rPr lang="en-US" i="1" dirty="0"/>
              <a:t>Metallizing Machine</a:t>
            </a:r>
          </a:p>
        </p:txBody>
      </p:sp>
      <p:pic>
        <p:nvPicPr>
          <p:cNvPr id="1026" name="Picture 2" descr="D:\pictures\Nikon\Factory\small size\DSC_0057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89000"/>
            <a:ext cx="75438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977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2" name="TextBox 1"/>
          <p:cNvSpPr txBox="1"/>
          <p:nvPr/>
        </p:nvSpPr>
        <p:spPr>
          <a:xfrm>
            <a:off x="5105400" y="6096000"/>
            <a:ext cx="3429000" cy="369332"/>
          </a:xfrm>
          <a:prstGeom prst="rect">
            <a:avLst/>
          </a:prstGeom>
          <a:noFill/>
        </p:spPr>
        <p:txBody>
          <a:bodyPr wrap="square" rtlCol="0">
            <a:spAutoFit/>
          </a:bodyPr>
          <a:lstStyle/>
          <a:p>
            <a:r>
              <a:rPr lang="en-US" i="1" dirty="0"/>
              <a:t>PP Film Metallizing Machine</a:t>
            </a:r>
          </a:p>
        </p:txBody>
      </p:sp>
      <p:pic>
        <p:nvPicPr>
          <p:cNvPr id="2050" name="Picture 2" descr="D:\pictures\Nikon\Factory\small size\DSC_0061a.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90425" y="904750"/>
            <a:ext cx="7443975" cy="4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672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685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39200" y="685800"/>
            <a:ext cx="0" cy="43434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69747"/>
            <a:ext cx="1205489" cy="263653"/>
          </a:xfrm>
          <a:prstGeom prst="rect">
            <a:avLst/>
          </a:prstGeom>
        </p:spPr>
      </p:pic>
      <p:sp>
        <p:nvSpPr>
          <p:cNvPr id="14" name="Title 1"/>
          <p:cNvSpPr>
            <a:spLocks noGrp="1"/>
          </p:cNvSpPr>
          <p:nvPr>
            <p:ph type="title"/>
          </p:nvPr>
        </p:nvSpPr>
        <p:spPr>
          <a:xfrm>
            <a:off x="152400" y="152400"/>
            <a:ext cx="6858000" cy="457200"/>
          </a:xfrm>
        </p:spPr>
        <p:txBody>
          <a:bodyPr>
            <a:noAutofit/>
          </a:bodyPr>
          <a:lstStyle/>
          <a:p>
            <a:pPr algn="l"/>
            <a:r>
              <a:rPr lang="en-US" sz="2400" b="1" dirty="0"/>
              <a:t>Infrastructure</a:t>
            </a:r>
          </a:p>
        </p:txBody>
      </p:sp>
      <p:sp>
        <p:nvSpPr>
          <p:cNvPr id="2" name="TextBox 1"/>
          <p:cNvSpPr txBox="1"/>
          <p:nvPr/>
        </p:nvSpPr>
        <p:spPr>
          <a:xfrm>
            <a:off x="3562869" y="5330564"/>
            <a:ext cx="4572000" cy="369332"/>
          </a:xfrm>
          <a:prstGeom prst="rect">
            <a:avLst/>
          </a:prstGeom>
          <a:noFill/>
        </p:spPr>
        <p:txBody>
          <a:bodyPr wrap="square" rtlCol="0">
            <a:spAutoFit/>
          </a:bodyPr>
          <a:lstStyle/>
          <a:p>
            <a:r>
              <a:rPr lang="en-US" i="1" dirty="0"/>
              <a:t>Class 10,000  Dust Free Slitting Room</a:t>
            </a:r>
          </a:p>
        </p:txBody>
      </p:sp>
      <p:pic>
        <p:nvPicPr>
          <p:cNvPr id="1026" name="Picture 2" descr="H:\Factory\DSC_0006.JPG"/>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39428" y="838200"/>
            <a:ext cx="6788943"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603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2247</TotalTime>
  <Words>1227</Words>
  <Application>Microsoft Office PowerPoint</Application>
  <PresentationFormat>On-screen Show (4:3)</PresentationFormat>
  <Paragraphs>163</Paragraphs>
  <Slides>36</Slides>
  <Notes>1</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Bookman Old Style</vt:lpstr>
      <vt:lpstr>Calibri</vt:lpstr>
      <vt:lpstr>Lucida Sans Unicode</vt:lpstr>
      <vt:lpstr>Verdana</vt:lpstr>
      <vt:lpstr>Wingdings</vt:lpstr>
      <vt:lpstr>Wingdings 2</vt:lpstr>
      <vt:lpstr>Wingdings 3</vt:lpstr>
      <vt:lpstr>Concourse</vt:lpstr>
      <vt:lpstr>PowerPoint Presentation</vt:lpstr>
      <vt:lpstr>Overview</vt:lpstr>
      <vt:lpstr>Infrastructure</vt:lpstr>
      <vt:lpstr>Infrastructure</vt:lpstr>
      <vt:lpstr>Infrastructure</vt:lpstr>
      <vt:lpstr>Infrastructure</vt:lpstr>
      <vt:lpstr>Infrastructure</vt:lpstr>
      <vt:lpstr>Infrastructure</vt:lpstr>
      <vt:lpstr>Infrastructure</vt:lpstr>
      <vt:lpstr>Infrastructure</vt:lpstr>
      <vt:lpstr>Infrastructure</vt:lpstr>
      <vt:lpstr>Infrastructure</vt:lpstr>
      <vt:lpstr>Infrastructure</vt:lpstr>
      <vt:lpstr>Infrastructure</vt:lpstr>
      <vt:lpstr>Infrastructure</vt:lpstr>
      <vt:lpstr>Infrastructure</vt:lpstr>
      <vt:lpstr>Infrastructure</vt:lpstr>
      <vt:lpstr>Infrastructure</vt:lpstr>
      <vt:lpstr>Infrastructure</vt:lpstr>
      <vt:lpstr>Infrastructure</vt:lpstr>
      <vt:lpstr>Infrastructure</vt:lpstr>
      <vt:lpstr>Infrastructure</vt:lpstr>
      <vt:lpstr>Infrastructure</vt:lpstr>
      <vt:lpstr>Infrastructure</vt:lpstr>
      <vt:lpstr>Infrastructure</vt:lpstr>
      <vt:lpstr>Infrastructure</vt:lpstr>
      <vt:lpstr>Quality Certifications</vt:lpstr>
      <vt:lpstr>Product Range</vt:lpstr>
      <vt:lpstr>Features</vt:lpstr>
      <vt:lpstr>PFC Capacitors - Range</vt:lpstr>
      <vt:lpstr>PFC Capacitors - Construction</vt:lpstr>
      <vt:lpstr>Range</vt:lpstr>
      <vt:lpstr>Important Customers</vt:lpstr>
      <vt:lpstr>TEL - Strengths</vt:lpstr>
      <vt:lpstr>TEL - Strengths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KRISHNAKUMAR</dc:creator>
  <cp:lastModifiedBy>TIBCON</cp:lastModifiedBy>
  <cp:revision>82</cp:revision>
  <cp:lastPrinted>2018-02-19T14:01:53Z</cp:lastPrinted>
  <dcterms:created xsi:type="dcterms:W3CDTF">2015-03-31T02:23:11Z</dcterms:created>
  <dcterms:modified xsi:type="dcterms:W3CDTF">2022-07-11T06:33:01Z</dcterms:modified>
</cp:coreProperties>
</file>